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Trocchi" charset="1" panose="000005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Sanchez" charset="1" panose="02000000000000000000"/>
      <p:regular r:id="rId13"/>
    </p:embeddedFont>
    <p:embeddedFont>
      <p:font typeface="Sanchez Italics" charset="1" panose="00000000000000000000"/>
      <p:regular r:id="rId14"/>
    </p:embeddedFont>
    <p:embeddedFont>
      <p:font typeface="League Spartan" charset="1" panose="00000800000000000000"/>
      <p:regular r:id="rId15"/>
    </p:embeddedFont>
    <p:embeddedFont>
      <p:font typeface="Telegraf" charset="1" panose="00000500000000000000"/>
      <p:regular r:id="rId16"/>
    </p:embeddedFont>
    <p:embeddedFont>
      <p:font typeface="Telegraf Bold" charset="1" panose="00000800000000000000"/>
      <p:regular r:id="rId17"/>
    </p:embeddedFont>
    <p:embeddedFont>
      <p:font typeface="Organic"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29" Target="slides/slide11.xml" Type="http://schemas.openxmlformats.org/officeDocument/2006/relationships/slide"/><Relationship Id="rId3" Target="viewProps.xml" Type="http://schemas.openxmlformats.org/officeDocument/2006/relationships/viewProps"/><Relationship Id="rId30" Target="slides/slide12.xml" Type="http://schemas.openxmlformats.org/officeDocument/2006/relationships/slide"/><Relationship Id="rId31" Target="slides/slide13.xml" Type="http://schemas.openxmlformats.org/officeDocument/2006/relationships/slide"/><Relationship Id="rId32" Target="slides/slide14.xml" Type="http://schemas.openxmlformats.org/officeDocument/2006/relationships/slide"/><Relationship Id="rId33" Target="slides/slide15.xml" Type="http://schemas.openxmlformats.org/officeDocument/2006/relationships/slide"/><Relationship Id="rId34" Target="slides/slide16.xml" Type="http://schemas.openxmlformats.org/officeDocument/2006/relationships/slide"/><Relationship Id="rId35" Target="slides/slide17.xml" Type="http://schemas.openxmlformats.org/officeDocument/2006/relationships/slide"/><Relationship Id="rId36" Target="slides/slide18.xml" Type="http://schemas.openxmlformats.org/officeDocument/2006/relationships/slide"/><Relationship Id="rId37" Target="slides/slide19.xml" Type="http://schemas.openxmlformats.org/officeDocument/2006/relationships/slide"/><Relationship Id="rId38" Target="slides/slide20.xml" Type="http://schemas.openxmlformats.org/officeDocument/2006/relationships/slide"/><Relationship Id="rId39" Target="slides/slide21.xml" Type="http://schemas.openxmlformats.org/officeDocument/2006/relationships/slide"/><Relationship Id="rId4" Target="theme/theme1.xml" Type="http://schemas.openxmlformats.org/officeDocument/2006/relationships/theme"/><Relationship Id="rId40" Target="slides/slide22.xml" Type="http://schemas.openxmlformats.org/officeDocument/2006/relationships/slide"/><Relationship Id="rId41" Target="slides/slide23.xml" Type="http://schemas.openxmlformats.org/officeDocument/2006/relationships/slide"/><Relationship Id="rId42" Target="slides/slide24.xml" Type="http://schemas.openxmlformats.org/officeDocument/2006/relationships/slide"/><Relationship Id="rId43" Target="slides/slide25.xml" Type="http://schemas.openxmlformats.org/officeDocument/2006/relationships/slide"/><Relationship Id="rId44" Target="slides/slide26.xml" Type="http://schemas.openxmlformats.org/officeDocument/2006/relationships/slide"/><Relationship Id="rId45" Target="slides/slide27.xml" Type="http://schemas.openxmlformats.org/officeDocument/2006/relationships/slide"/><Relationship Id="rId46" Target="slides/slide28.xml" Type="http://schemas.openxmlformats.org/officeDocument/2006/relationships/slide"/><Relationship Id="rId47" Target="slides/slide29.xml" Type="http://schemas.openxmlformats.org/officeDocument/2006/relationships/slide"/><Relationship Id="rId48" Target="slides/slide30.xml" Type="http://schemas.openxmlformats.org/officeDocument/2006/relationships/slide"/><Relationship Id="rId49" Target="slides/slide31.xml" Type="http://schemas.openxmlformats.org/officeDocument/2006/relationships/slide"/><Relationship Id="rId5" Target="tableStyles.xml" Type="http://schemas.openxmlformats.org/officeDocument/2006/relationships/tableStyles"/><Relationship Id="rId50" Target="slides/slide32.xml" Type="http://schemas.openxmlformats.org/officeDocument/2006/relationships/slide"/><Relationship Id="rId51" Target="slides/slide33.xml" Type="http://schemas.openxmlformats.org/officeDocument/2006/relationships/slide"/><Relationship Id="rId52" Target="slides/slide34.xml" Type="http://schemas.openxmlformats.org/officeDocument/2006/relationships/slide"/><Relationship Id="rId53" Target="slides/slide35.xml" Type="http://schemas.openxmlformats.org/officeDocument/2006/relationships/slide"/><Relationship Id="rId54" Target="slides/slide36.xml" Type="http://schemas.openxmlformats.org/officeDocument/2006/relationships/slide"/><Relationship Id="rId55" Target="slides/slide37.xml" Type="http://schemas.openxmlformats.org/officeDocument/2006/relationships/slide"/><Relationship Id="rId56" Target="slides/slide38.xml" Type="http://schemas.openxmlformats.org/officeDocument/2006/relationships/slide"/><Relationship Id="rId57" Target="slides/slide39.xml" Type="http://schemas.openxmlformats.org/officeDocument/2006/relationships/slide"/><Relationship Id="rId58" Target="slides/slide40.xml" Type="http://schemas.openxmlformats.org/officeDocument/2006/relationships/slide"/><Relationship Id="rId59" Target="slides/slide41.xml" Type="http://schemas.openxmlformats.org/officeDocument/2006/relationships/slide"/><Relationship Id="rId6" Target="fonts/font6.fntdata" Type="http://schemas.openxmlformats.org/officeDocument/2006/relationships/font"/><Relationship Id="rId60" Target="slides/slide42.xml" Type="http://schemas.openxmlformats.org/officeDocument/2006/relationships/slide"/><Relationship Id="rId61" Target="slides/slide43.xml" Type="http://schemas.openxmlformats.org/officeDocument/2006/relationships/slide"/><Relationship Id="rId62" Target="slides/slide44.xml" Type="http://schemas.openxmlformats.org/officeDocument/2006/relationships/slide"/><Relationship Id="rId63" Target="slides/slide45.xml" Type="http://schemas.openxmlformats.org/officeDocument/2006/relationships/slide"/><Relationship Id="rId64" Target="slides/slide46.xml" Type="http://schemas.openxmlformats.org/officeDocument/2006/relationships/slide"/><Relationship Id="rId65" Target="slides/slide47.xml" Type="http://schemas.openxmlformats.org/officeDocument/2006/relationships/slide"/><Relationship Id="rId66" Target="slides/slide48.xml" Type="http://schemas.openxmlformats.org/officeDocument/2006/relationships/slide"/><Relationship Id="rId67" Target="slides/slide49.xml" Type="http://schemas.openxmlformats.org/officeDocument/2006/relationships/slide"/><Relationship Id="rId68" Target="slides/slide50.xml" Type="http://schemas.openxmlformats.org/officeDocument/2006/relationships/slide"/><Relationship Id="rId69" Target="slides/slide51.xml" Type="http://schemas.openxmlformats.org/officeDocument/2006/relationships/slide"/><Relationship Id="rId7" Target="fonts/font7.fntdata" Type="http://schemas.openxmlformats.org/officeDocument/2006/relationships/font"/><Relationship Id="rId70" Target="slides/slide52.xml" Type="http://schemas.openxmlformats.org/officeDocument/2006/relationships/slide"/><Relationship Id="rId71" Target="slides/slide53.xml" Type="http://schemas.openxmlformats.org/officeDocument/2006/relationships/slide"/><Relationship Id="rId72" Target="slides/slide54.xml" Type="http://schemas.openxmlformats.org/officeDocument/2006/relationships/slide"/><Relationship Id="rId73" Target="slides/slide55.xml" Type="http://schemas.openxmlformats.org/officeDocument/2006/relationships/slide"/><Relationship Id="rId74" Target="slides/slide56.xml" Type="http://schemas.openxmlformats.org/officeDocument/2006/relationships/slide"/><Relationship Id="rId75" Target="slides/slide57.xml" Type="http://schemas.openxmlformats.org/officeDocument/2006/relationships/slide"/><Relationship Id="rId76" Target="slides/slide58.xml" Type="http://schemas.openxmlformats.org/officeDocument/2006/relationships/slide"/><Relationship Id="rId77" Target="slides/slide59.xml" Type="http://schemas.openxmlformats.org/officeDocument/2006/relationships/slide"/><Relationship Id="rId78" Target="slides/slide60.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62.png" Type="http://schemas.openxmlformats.org/officeDocument/2006/relationships/image"/><Relationship Id="rId9" Target="../media/image6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82.png" Type="http://schemas.openxmlformats.org/officeDocument/2006/relationships/image"/><Relationship Id="rId13" Target="../media/image83.svg" Type="http://schemas.openxmlformats.org/officeDocument/2006/relationships/image"/><Relationship Id="rId14" Target="../media/image84.png" Type="http://schemas.openxmlformats.org/officeDocument/2006/relationships/image"/><Relationship Id="rId15" Target="../media/image85.svg" Type="http://schemas.openxmlformats.org/officeDocument/2006/relationships/image"/><Relationship Id="rId16" Target="../media/image86.png" Type="http://schemas.openxmlformats.org/officeDocument/2006/relationships/image"/><Relationship Id="rId17" Target="../media/image87.svg" Type="http://schemas.openxmlformats.org/officeDocument/2006/relationships/image"/><Relationship Id="rId2" Target="../media/image72.png" Type="http://schemas.openxmlformats.org/officeDocument/2006/relationships/image"/><Relationship Id="rId3" Target="../media/image73.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8.png" Type="http://schemas.openxmlformats.org/officeDocument/2006/relationships/image"/><Relationship Id="rId3" Target="../media/image89.svg" Type="http://schemas.openxmlformats.org/officeDocument/2006/relationships/image"/><Relationship Id="rId4" Target="../media/image90.png" Type="http://schemas.openxmlformats.org/officeDocument/2006/relationships/image"/><Relationship Id="rId5" Target="../media/image91.svg" Type="http://schemas.openxmlformats.org/officeDocument/2006/relationships/image"/><Relationship Id="rId6" Target="../media/image92.png" Type="http://schemas.openxmlformats.org/officeDocument/2006/relationships/image"/><Relationship Id="rId7" Target="../media/image93.svg" Type="http://schemas.openxmlformats.org/officeDocument/2006/relationships/image"/><Relationship Id="rId8" Target="../media/image94.png" Type="http://schemas.openxmlformats.org/officeDocument/2006/relationships/image"/><Relationship Id="rId9" Target="../media/image9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6.png" Type="http://schemas.openxmlformats.org/officeDocument/2006/relationships/image"/><Relationship Id="rId3" Target="../media/image97.svg" Type="http://schemas.openxmlformats.org/officeDocument/2006/relationships/image"/><Relationship Id="rId4" Target="../media/image98.png" Type="http://schemas.openxmlformats.org/officeDocument/2006/relationships/image"/><Relationship Id="rId5" Target="../media/image99.svg" Type="http://schemas.openxmlformats.org/officeDocument/2006/relationships/image"/><Relationship Id="rId6" Target="../media/image100.png" Type="http://schemas.openxmlformats.org/officeDocument/2006/relationships/image"/><Relationship Id="rId7" Target="../media/image10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2.png" Type="http://schemas.openxmlformats.org/officeDocument/2006/relationships/image"/><Relationship Id="rId3" Target="../media/image10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4.png" Type="http://schemas.openxmlformats.org/officeDocument/2006/relationships/image"/><Relationship Id="rId3" Target="../media/image10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6.png" Type="http://schemas.openxmlformats.org/officeDocument/2006/relationships/image"/><Relationship Id="rId3" Target="../media/image10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10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0.png" Type="http://schemas.openxmlformats.org/officeDocument/2006/relationships/image"/><Relationship Id="rId3" Target="../media/image11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2.png" Type="http://schemas.openxmlformats.org/officeDocument/2006/relationships/image"/><Relationship Id="rId3" Target="../media/image11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2.png" Type="http://schemas.openxmlformats.org/officeDocument/2006/relationships/image"/><Relationship Id="rId3" Target="../media/image113.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4.png" Type="http://schemas.openxmlformats.org/officeDocument/2006/relationships/image"/><Relationship Id="rId3" Target="../media/image115.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6.png" Type="http://schemas.openxmlformats.org/officeDocument/2006/relationships/image"/><Relationship Id="rId3" Target="../media/image117.svg" Type="http://schemas.openxmlformats.org/officeDocument/2006/relationships/image"/><Relationship Id="rId4" Target="../media/image118.png" Type="http://schemas.openxmlformats.org/officeDocument/2006/relationships/image"/><Relationship Id="rId5" Target="../media/image119.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0.png" Type="http://schemas.openxmlformats.org/officeDocument/2006/relationships/image"/><Relationship Id="rId3" Target="../media/image12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2.png" Type="http://schemas.openxmlformats.org/officeDocument/2006/relationships/image"/><Relationship Id="rId3" Target="../media/image12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17" Target="../media/image17.png" Type="http://schemas.openxmlformats.org/officeDocument/2006/relationships/image"/><Relationship Id="rId18" Target="../media/image18.svg" Type="http://schemas.openxmlformats.org/officeDocument/2006/relationships/image"/><Relationship Id="rId19" Target="../media/image19.png" Type="http://schemas.openxmlformats.org/officeDocument/2006/relationships/image"/><Relationship Id="rId2" Target="../media/image21.png" Type="http://schemas.openxmlformats.org/officeDocument/2006/relationships/image"/><Relationship Id="rId20" Target="../media/image20.sv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4.png" Type="http://schemas.openxmlformats.org/officeDocument/2006/relationships/image"/><Relationship Id="rId3" Target="../media/image125.png" Type="http://schemas.openxmlformats.org/officeDocument/2006/relationships/image"/><Relationship Id="rId4" Target="../media/image126.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7.png" Type="http://schemas.openxmlformats.org/officeDocument/2006/relationships/image"/><Relationship Id="rId3" Target="../media/image128.png" Type="http://schemas.openxmlformats.org/officeDocument/2006/relationships/image"/><Relationship Id="rId4" Target="../media/image129.svg" Type="http://schemas.openxmlformats.org/officeDocument/2006/relationships/image"/><Relationship Id="rId5" Target="../media/image130.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1.png" Type="http://schemas.openxmlformats.org/officeDocument/2006/relationships/image"/><Relationship Id="rId3" Target="../media/image127.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2.png" Type="http://schemas.openxmlformats.org/officeDocument/2006/relationships/image"/><Relationship Id="rId3" Target="../media/image133.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4.png" Type="http://schemas.openxmlformats.org/officeDocument/2006/relationships/image"/><Relationship Id="rId3" Target="../media/image135.png" Type="http://schemas.openxmlformats.org/officeDocument/2006/relationships/image"/><Relationship Id="rId4" Target="../media/image136.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7.png" Type="http://schemas.openxmlformats.org/officeDocument/2006/relationships/image"/><Relationship Id="rId3" Target="../media/image138.svg" Type="http://schemas.openxmlformats.org/officeDocument/2006/relationships/image"/><Relationship Id="rId4" Target="../media/image139.png" Type="http://schemas.openxmlformats.org/officeDocument/2006/relationships/image"/><Relationship Id="rId5" Target="../media/image140.svg" Type="http://schemas.openxmlformats.org/officeDocument/2006/relationships/image"/><Relationship Id="rId6" Target="../media/image141.png" Type="http://schemas.openxmlformats.org/officeDocument/2006/relationships/image"/><Relationship Id="rId7" Target="../media/image142.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4.png" Type="http://schemas.openxmlformats.org/officeDocument/2006/relationships/image"/><Relationship Id="rId3" Target="../media/image143.png" Type="http://schemas.openxmlformats.org/officeDocument/2006/relationships/image"/><Relationship Id="rId4" Target="../media/image144.svg" Type="http://schemas.openxmlformats.org/officeDocument/2006/relationships/image"/><Relationship Id="rId5" Target="../media/image145.png" Type="http://schemas.openxmlformats.org/officeDocument/2006/relationships/image"/><Relationship Id="rId6" Target="../media/image146.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7.png" Type="http://schemas.openxmlformats.org/officeDocument/2006/relationships/image"/><Relationship Id="rId3" Target="../media/image148.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9.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0.png" Type="http://schemas.openxmlformats.org/officeDocument/2006/relationships/image"/><Relationship Id="rId3" Target="../media/image151.svg" Type="http://schemas.openxmlformats.org/officeDocument/2006/relationships/image"/><Relationship Id="rId4" Target="../media/image152.png" Type="http://schemas.openxmlformats.org/officeDocument/2006/relationships/image"/><Relationship Id="rId5" Target="../media/image153.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4.png" Type="http://schemas.openxmlformats.org/officeDocument/2006/relationships/image"/><Relationship Id="rId3" Target="../media/image155.png" Type="http://schemas.openxmlformats.org/officeDocument/2006/relationships/image"/><Relationship Id="rId4" Target="../media/image156.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4.png" Type="http://schemas.openxmlformats.org/officeDocument/2006/relationships/image"/><Relationship Id="rId3" Target="../media/image157.png" Type="http://schemas.openxmlformats.org/officeDocument/2006/relationships/image"/><Relationship Id="rId4" Target="../media/image158.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4.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9.png" Type="http://schemas.openxmlformats.org/officeDocument/2006/relationships/image"/><Relationship Id="rId3" Target="../media/image160.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1.png" Type="http://schemas.openxmlformats.org/officeDocument/2006/relationships/image"/><Relationship Id="rId3" Target="../media/image162.png" Type="http://schemas.openxmlformats.org/officeDocument/2006/relationships/image"/><Relationship Id="rId4" Target="../media/image163.svg" Type="http://schemas.openxmlformats.org/officeDocument/2006/relationships/image"/><Relationship Id="rId5" Target="../media/image164.png" Type="http://schemas.openxmlformats.org/officeDocument/2006/relationships/image"/><Relationship Id="rId6" Target="../media/image165.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6.png" Type="http://schemas.openxmlformats.org/officeDocument/2006/relationships/image"/><Relationship Id="rId3" Target="../media/image167.png" Type="http://schemas.openxmlformats.org/officeDocument/2006/relationships/image"/><Relationship Id="rId4" Target="../media/image168.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7.png" Type="http://schemas.openxmlformats.org/officeDocument/2006/relationships/image"/><Relationship Id="rId3" Target="../media/image148.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7.png" Type="http://schemas.openxmlformats.org/officeDocument/2006/relationships/image"/><Relationship Id="rId3" Target="../media/image148.sv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9.png" Type="http://schemas.openxmlformats.org/officeDocument/2006/relationships/image"/><Relationship Id="rId3" Target="../media/image170.png" Type="http://schemas.openxmlformats.org/officeDocument/2006/relationships/image"/><Relationship Id="rId4" Target="../media/image17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2.png" Type="http://schemas.openxmlformats.org/officeDocument/2006/relationships/image"/><Relationship Id="rId3" Target="../media/image173.png" Type="http://schemas.openxmlformats.org/officeDocument/2006/relationships/image"/><Relationship Id="rId4" Target="../media/image174.svg" Type="http://schemas.openxmlformats.org/officeDocument/2006/relationships/image"/><Relationship Id="rId5" Target="../media/image175.png" Type="http://schemas.openxmlformats.org/officeDocument/2006/relationships/image"/><Relationship Id="rId6" Target="../media/image176.sv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7.png" Type="http://schemas.openxmlformats.org/officeDocument/2006/relationships/image"/><Relationship Id="rId3" Target="../media/image178.png" Type="http://schemas.openxmlformats.org/officeDocument/2006/relationships/image"/><Relationship Id="rId4" Target="../media/image179.sv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0.png" Type="http://schemas.openxmlformats.org/officeDocument/2006/relationships/image"/><Relationship Id="rId3" Target="../media/image181.png" Type="http://schemas.openxmlformats.org/officeDocument/2006/relationships/image"/><Relationship Id="rId4" Target="../media/image182.svg" Type="http://schemas.openxmlformats.org/officeDocument/2006/relationships/image"/><Relationship Id="rId5" Target="../media/image183.png" Type="http://schemas.openxmlformats.org/officeDocument/2006/relationships/image"/><Relationship Id="rId6" Target="../media/image184.svg" Type="http://schemas.openxmlformats.org/officeDocument/2006/relationships/image"/><Relationship Id="rId7" Target="../media/image185.png" Type="http://schemas.openxmlformats.org/officeDocument/2006/relationships/image"/><Relationship Id="rId8" Target="../media/image186.sv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 Id="rId3" Target="../media/image188.png" Type="http://schemas.openxmlformats.org/officeDocument/2006/relationships/image"/><Relationship Id="rId4" Target="../media/image189.sv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0.png" Type="http://schemas.openxmlformats.org/officeDocument/2006/relationships/image"/><Relationship Id="rId3" Target="../media/image191.sv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2.png" Type="http://schemas.openxmlformats.org/officeDocument/2006/relationships/image"/><Relationship Id="rId3" Target="../media/image193.svg" Type="http://schemas.openxmlformats.org/officeDocument/2006/relationships/image"/><Relationship Id="rId4" Target="../media/image194.png" Type="http://schemas.openxmlformats.org/officeDocument/2006/relationships/image"/><Relationship Id="rId5" Target="../media/image195.sv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2.png" Type="http://schemas.openxmlformats.org/officeDocument/2006/relationships/image"/><Relationship Id="rId3" Target="../media/image193.svg" Type="http://schemas.openxmlformats.org/officeDocument/2006/relationships/image"/><Relationship Id="rId4" Target="../media/image194.png" Type="http://schemas.openxmlformats.org/officeDocument/2006/relationships/image"/><Relationship Id="rId5" Target="../media/image195.sv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6.png" Type="http://schemas.openxmlformats.org/officeDocument/2006/relationships/image"/><Relationship Id="rId3" Target="../media/image197.sv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8.png" Type="http://schemas.openxmlformats.org/officeDocument/2006/relationships/image"/><Relationship Id="rId3" Target="../media/image199.sv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0.png" Type="http://schemas.openxmlformats.org/officeDocument/2006/relationships/image"/><Relationship Id="rId3" Target="../media/image20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2.png" Type="http://schemas.openxmlformats.org/officeDocument/2006/relationships/image"/><Relationship Id="rId3" Target="../media/image20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26668" y="4578374"/>
            <a:ext cx="3034665" cy="4114800"/>
          </a:xfrm>
          <a:prstGeom prst="rect">
            <a:avLst/>
          </a:prstGeom>
        </p:spPr>
      </p:pic>
      <p:grpSp>
        <p:nvGrpSpPr>
          <p:cNvPr name="Group 3" id="3"/>
          <p:cNvGrpSpPr/>
          <p:nvPr/>
        </p:nvGrpSpPr>
        <p:grpSpPr>
          <a:xfrm rot="0">
            <a:off x="4818827" y="269932"/>
            <a:ext cx="8650346" cy="3510499"/>
            <a:chOff x="0" y="0"/>
            <a:chExt cx="11533795" cy="4680665"/>
          </a:xfrm>
        </p:grpSpPr>
        <p:sp>
          <p:nvSpPr>
            <p:cNvPr name="TextBox 4" id="4"/>
            <p:cNvSpPr txBox="true"/>
            <p:nvPr/>
          </p:nvSpPr>
          <p:spPr>
            <a:xfrm rot="0">
              <a:off x="0" y="257175"/>
              <a:ext cx="11533795" cy="37390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What is Economics?</a:t>
              </a:r>
            </a:p>
          </p:txBody>
        </p:sp>
        <p:sp>
          <p:nvSpPr>
            <p:cNvPr name="TextBox 5" id="5"/>
            <p:cNvSpPr txBox="true"/>
            <p:nvPr/>
          </p:nvSpPr>
          <p:spPr>
            <a:xfrm rot="0">
              <a:off x="0" y="4192985"/>
              <a:ext cx="11533795"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694706"/>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1.1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65027" y="6367016"/>
            <a:ext cx="5046765" cy="37409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383082" y="6172200"/>
            <a:ext cx="3759898" cy="4114800"/>
          </a:xfrm>
          <a:prstGeom prst="rect">
            <a:avLst/>
          </a:prstGeom>
        </p:spPr>
      </p:pic>
      <p:grpSp>
        <p:nvGrpSpPr>
          <p:cNvPr name="Group 4" id="4"/>
          <p:cNvGrpSpPr/>
          <p:nvPr/>
        </p:nvGrpSpPr>
        <p:grpSpPr>
          <a:xfrm rot="0">
            <a:off x="1028700" y="435901"/>
            <a:ext cx="16349422" cy="2186524"/>
            <a:chOff x="0" y="0"/>
            <a:chExt cx="21799229" cy="2915365"/>
          </a:xfrm>
        </p:grpSpPr>
        <p:sp>
          <p:nvSpPr>
            <p:cNvPr name="TextBox 5" id="5"/>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Costs</a:t>
              </a:r>
            </a:p>
          </p:txBody>
        </p:sp>
        <p:sp>
          <p:nvSpPr>
            <p:cNvPr name="TextBox 6" id="6"/>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0" y="2517650"/>
            <a:ext cx="18288000" cy="2787015"/>
          </a:xfrm>
          <a:prstGeom prst="rect">
            <a:avLst/>
          </a:prstGeom>
        </p:spPr>
        <p:txBody>
          <a:bodyPr anchor="t" rtlCol="false" tIns="0" lIns="0" bIns="0" rIns="0">
            <a:spAutoFit/>
          </a:bodyPr>
          <a:lstStyle/>
          <a:p>
            <a:pPr algn="ctr">
              <a:lnSpc>
                <a:spcPts val="4409"/>
              </a:lnSpc>
            </a:pPr>
            <a:r>
              <a:rPr lang="en-US" sz="3150">
                <a:solidFill>
                  <a:srgbClr val="0C1216"/>
                </a:solidFill>
                <a:latin typeface="Telegraf"/>
              </a:rPr>
              <a:t>Due to scarcity, individuals, firms, and governments must make choices. All choices come with a trade-off. </a:t>
            </a:r>
          </a:p>
          <a:p>
            <a:pPr algn="ctr">
              <a:lnSpc>
                <a:spcPts val="4409"/>
              </a:lnSpc>
            </a:pPr>
            <a:r>
              <a:rPr lang="en-US" sz="3150">
                <a:solidFill>
                  <a:srgbClr val="F4900C"/>
                </a:solidFill>
                <a:latin typeface="Telegraf Bold"/>
              </a:rPr>
              <a:t>Trade-Off: </a:t>
            </a:r>
            <a:r>
              <a:rPr lang="en-US" sz="3150">
                <a:solidFill>
                  <a:srgbClr val="0C1216"/>
                </a:solidFill>
                <a:latin typeface="Telegraf"/>
              </a:rPr>
              <a:t>All the alternatives that are given up when a choice is made.</a:t>
            </a:r>
          </a:p>
          <a:p>
            <a:pPr algn="ctr">
              <a:lnSpc>
                <a:spcPts val="4409"/>
              </a:lnSpc>
            </a:pPr>
          </a:p>
          <a:p>
            <a:pPr algn="ctr">
              <a:lnSpc>
                <a:spcPts val="4409"/>
              </a:lnSpc>
            </a:pPr>
            <a:r>
              <a:rPr lang="en-US" sz="3150">
                <a:solidFill>
                  <a:srgbClr val="F4900C"/>
                </a:solidFill>
                <a:latin typeface="Telegraf Bold"/>
              </a:rPr>
              <a:t>Opportunity Cost: </a:t>
            </a:r>
            <a:r>
              <a:rPr lang="en-US" sz="3150">
                <a:solidFill>
                  <a:srgbClr val="0C1216"/>
                </a:solidFill>
                <a:latin typeface="Telegraf"/>
              </a:rPr>
              <a:t>The next best-alternative that is given up when a choice is made.</a:t>
            </a:r>
          </a:p>
        </p:txBody>
      </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581106" y="5834787"/>
            <a:ext cx="6109384" cy="4452213"/>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Opportunity Cost</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028700" y="2831886"/>
            <a:ext cx="16230600" cy="1129665"/>
          </a:xfrm>
          <a:prstGeom prst="rect">
            <a:avLst/>
          </a:prstGeom>
        </p:spPr>
        <p:txBody>
          <a:bodyPr anchor="t" rtlCol="false" tIns="0" lIns="0" bIns="0" rIns="0">
            <a:spAutoFit/>
          </a:bodyPr>
          <a:lstStyle/>
          <a:p>
            <a:pPr algn="ctr">
              <a:lnSpc>
                <a:spcPts val="4409"/>
              </a:lnSpc>
            </a:pPr>
            <a:r>
              <a:rPr lang="en-US" sz="3150">
                <a:solidFill>
                  <a:srgbClr val="1377EA"/>
                </a:solidFill>
                <a:latin typeface="Telegraf Bold"/>
              </a:rPr>
              <a:t>Scarcity </a:t>
            </a:r>
            <a:r>
              <a:rPr lang="en-US" sz="3150">
                <a:solidFill>
                  <a:srgbClr val="000000"/>
                </a:solidFill>
                <a:latin typeface="Telegraf Bold"/>
              </a:rPr>
              <a:t>leads to choices. Choices lead to </a:t>
            </a:r>
            <a:r>
              <a:rPr lang="en-US" sz="3150">
                <a:solidFill>
                  <a:srgbClr val="F4900C"/>
                </a:solidFill>
                <a:latin typeface="Telegraf Bold"/>
              </a:rPr>
              <a:t>trade-offs</a:t>
            </a:r>
            <a:r>
              <a:rPr lang="en-US" sz="3150">
                <a:solidFill>
                  <a:srgbClr val="000000"/>
                </a:solidFill>
                <a:latin typeface="Telegraf Bold"/>
              </a:rPr>
              <a:t>. But not all trade-offs are equal.</a:t>
            </a:r>
          </a:p>
        </p:txBody>
      </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7468968" y="4549011"/>
            <a:ext cx="3468886" cy="5772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Opportunity Cost</a:t>
            </a:r>
          </a:p>
        </p:txBody>
      </p:sp>
      <p:sp>
        <p:nvSpPr>
          <p:cNvPr name="TextBox 9" id="9"/>
          <p:cNvSpPr txBox="true"/>
          <p:nvPr/>
        </p:nvSpPr>
        <p:spPr>
          <a:xfrm rot="0">
            <a:off x="4115246" y="5298107"/>
            <a:ext cx="10057507" cy="434340"/>
          </a:xfrm>
          <a:prstGeom prst="rect">
            <a:avLst/>
          </a:prstGeom>
        </p:spPr>
        <p:txBody>
          <a:bodyPr anchor="t" rtlCol="false" tIns="0" lIns="0" bIns="0" rIns="0">
            <a:spAutoFit/>
          </a:bodyPr>
          <a:lstStyle/>
          <a:p>
            <a:pPr algn="ctr">
              <a:lnSpc>
                <a:spcPts val="3359"/>
              </a:lnSpc>
            </a:pPr>
            <a:r>
              <a:rPr lang="en-US" sz="2400">
                <a:solidFill>
                  <a:srgbClr val="000000"/>
                </a:solidFill>
                <a:latin typeface="Telegraf Bold"/>
              </a:rPr>
              <a:t>The next bext choice/alternative given up when a decision is made</a:t>
            </a:r>
          </a:p>
        </p:txBody>
      </p:sp>
      <p:sp>
        <p:nvSpPr>
          <p:cNvPr name="TextBox 10" id="10"/>
          <p:cNvSpPr txBox="true"/>
          <p:nvPr/>
        </p:nvSpPr>
        <p:spPr>
          <a:xfrm rot="0">
            <a:off x="4718427" y="6398463"/>
            <a:ext cx="1698724" cy="577215"/>
          </a:xfrm>
          <a:prstGeom prst="rect">
            <a:avLst/>
          </a:prstGeom>
        </p:spPr>
        <p:txBody>
          <a:bodyPr anchor="t" rtlCol="false" tIns="0" lIns="0" bIns="0" rIns="0">
            <a:spAutoFit/>
          </a:bodyPr>
          <a:lstStyle/>
          <a:p>
            <a:pPr algn="ctr">
              <a:lnSpc>
                <a:spcPts val="4409"/>
              </a:lnSpc>
            </a:pPr>
            <a:r>
              <a:rPr lang="en-US" sz="3150">
                <a:solidFill>
                  <a:srgbClr val="C70B01"/>
                </a:solidFill>
                <a:latin typeface="Telegraf Bold"/>
              </a:rPr>
              <a:t>Example</a:t>
            </a:r>
          </a:p>
        </p:txBody>
      </p:sp>
      <p:sp>
        <p:nvSpPr>
          <p:cNvPr name="TextBox 11" id="11"/>
          <p:cNvSpPr txBox="true"/>
          <p:nvPr/>
        </p:nvSpPr>
        <p:spPr>
          <a:xfrm rot="0">
            <a:off x="479624" y="7147560"/>
            <a:ext cx="10057507" cy="2110740"/>
          </a:xfrm>
          <a:prstGeom prst="rect">
            <a:avLst/>
          </a:prstGeom>
        </p:spPr>
        <p:txBody>
          <a:bodyPr anchor="t" rtlCol="false" tIns="0" lIns="0" bIns="0" rIns="0">
            <a:spAutoFit/>
          </a:bodyPr>
          <a:lstStyle/>
          <a:p>
            <a:pPr algn="ctr">
              <a:lnSpc>
                <a:spcPts val="3359"/>
              </a:lnSpc>
            </a:pPr>
            <a:r>
              <a:rPr lang="en-US" sz="2400">
                <a:solidFill>
                  <a:srgbClr val="000000"/>
                </a:solidFill>
                <a:latin typeface="Telegraf Bold"/>
              </a:rPr>
              <a:t>You and your friends are deciding what you would like to eat. You decide you want Italian food. At the restaurant, you are debating between pizza or pasta. You choose pizza. </a:t>
            </a:r>
          </a:p>
          <a:p>
            <a:pPr algn="ctr">
              <a:lnSpc>
                <a:spcPts val="3359"/>
              </a:lnSpc>
            </a:pPr>
          </a:p>
          <a:p>
            <a:pPr algn="ctr">
              <a:lnSpc>
                <a:spcPts val="3359"/>
              </a:lnSpc>
            </a:pPr>
            <a:r>
              <a:rPr lang="en-US" sz="2400">
                <a:solidFill>
                  <a:srgbClr val="000000"/>
                </a:solidFill>
                <a:latin typeface="Telegraf Bold"/>
              </a:rPr>
              <a:t>What is your opportunity cost?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6751" y="5470173"/>
            <a:ext cx="2026539"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775157" y="6646477"/>
            <a:ext cx="3309373" cy="257717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8288125" y="5470173"/>
            <a:ext cx="3523297" cy="411480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973073" y="5470173"/>
            <a:ext cx="3842194" cy="4114800"/>
          </a:xfrm>
          <a:prstGeom prst="rect">
            <a:avLst/>
          </a:prstGeom>
        </p:spPr>
      </p:pic>
      <p:grpSp>
        <p:nvGrpSpPr>
          <p:cNvPr name="Group 6" id="6"/>
          <p:cNvGrpSpPr/>
          <p:nvPr/>
        </p:nvGrpSpPr>
        <p:grpSpPr>
          <a:xfrm rot="0">
            <a:off x="1028700" y="435901"/>
            <a:ext cx="16349422" cy="2186524"/>
            <a:chOff x="0" y="0"/>
            <a:chExt cx="21799229" cy="2915365"/>
          </a:xfrm>
        </p:grpSpPr>
        <p:sp>
          <p:nvSpPr>
            <p:cNvPr name="TextBox 7" id="7"/>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Factors of Production</a:t>
              </a:r>
            </a:p>
          </p:txBody>
        </p:sp>
        <p:sp>
          <p:nvSpPr>
            <p:cNvPr name="TextBox 8" id="8"/>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0" y="2517650"/>
            <a:ext cx="18288000" cy="1129665"/>
          </a:xfrm>
          <a:prstGeom prst="rect">
            <a:avLst/>
          </a:prstGeom>
        </p:spPr>
        <p:txBody>
          <a:bodyPr anchor="t" rtlCol="false" tIns="0" lIns="0" bIns="0" rIns="0">
            <a:spAutoFit/>
          </a:bodyPr>
          <a:lstStyle/>
          <a:p>
            <a:pPr algn="ctr">
              <a:lnSpc>
                <a:spcPts val="4409"/>
              </a:lnSpc>
            </a:pPr>
            <a:r>
              <a:rPr lang="en-US" sz="3150">
                <a:solidFill>
                  <a:srgbClr val="FF5757"/>
                </a:solidFill>
                <a:latin typeface="Telegraf Bold"/>
              </a:rPr>
              <a:t> Think of a good or service you purchase regularly purchase. List out all the resources used to make that product or service. Be EXTENSIVE! </a:t>
            </a:r>
          </a:p>
        </p:txBody>
      </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26755" y="2792802"/>
            <a:ext cx="2834489" cy="3329796"/>
          </a:xfrm>
          <a:prstGeom prst="rect">
            <a:avLst/>
          </a:prstGeom>
        </p:spPr>
      </p:pic>
      <p:grpSp>
        <p:nvGrpSpPr>
          <p:cNvPr name="Group 3" id="3"/>
          <p:cNvGrpSpPr/>
          <p:nvPr/>
        </p:nvGrpSpPr>
        <p:grpSpPr>
          <a:xfrm rot="0">
            <a:off x="1028700" y="43387"/>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Resources</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2641653" y="1396216"/>
            <a:ext cx="13123515" cy="1866265"/>
          </a:xfrm>
          <a:prstGeom prst="rect">
            <a:avLst/>
          </a:prstGeom>
        </p:spPr>
        <p:txBody>
          <a:bodyPr anchor="t" rtlCol="false" tIns="0" lIns="0" bIns="0" rIns="0">
            <a:spAutoFit/>
          </a:bodyPr>
          <a:lstStyle/>
          <a:p>
            <a:pPr algn="ctr">
              <a:lnSpc>
                <a:spcPts val="4409"/>
              </a:lnSpc>
            </a:pPr>
            <a:r>
              <a:rPr lang="en-US" sz="3150">
                <a:solidFill>
                  <a:srgbClr val="000000"/>
                </a:solidFill>
                <a:latin typeface="Telegraf Bold"/>
              </a:rPr>
              <a:t>All Resources</a:t>
            </a:r>
            <a:r>
              <a:rPr lang="en-US" sz="3150">
                <a:solidFill>
                  <a:srgbClr val="000000"/>
                </a:solidFill>
                <a:latin typeface="Telegraf"/>
              </a:rPr>
              <a:t> can be classified into one of the </a:t>
            </a:r>
            <a:r>
              <a:rPr lang="en-US" sz="3150">
                <a:solidFill>
                  <a:srgbClr val="FF5757"/>
                </a:solidFill>
                <a:latin typeface="Telegraf Bold"/>
              </a:rPr>
              <a:t>Factors of Production</a:t>
            </a:r>
          </a:p>
          <a:p>
            <a:pPr algn="ctr">
              <a:lnSpc>
                <a:spcPts val="5109"/>
              </a:lnSpc>
            </a:pPr>
            <a:r>
              <a:rPr lang="en-US" sz="3649" u="sng">
                <a:solidFill>
                  <a:srgbClr val="000000"/>
                </a:solidFill>
                <a:latin typeface="Telegraf Bold"/>
              </a:rPr>
              <a:t>CELL</a:t>
            </a:r>
          </a:p>
          <a:p>
            <a:pPr algn="ctr">
              <a:lnSpc>
                <a:spcPts val="5109"/>
              </a:lnSpc>
            </a:pPr>
          </a:p>
        </p:txBody>
      </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1548211" y="6224857"/>
            <a:ext cx="1843385" cy="953135"/>
          </a:xfrm>
          <a:prstGeom prst="rect">
            <a:avLst/>
          </a:prstGeom>
        </p:spPr>
        <p:txBody>
          <a:bodyPr anchor="t" rtlCol="false" tIns="0" lIns="0" bIns="0" rIns="0">
            <a:spAutoFit/>
          </a:bodyPr>
          <a:lstStyle/>
          <a:p>
            <a:pPr algn="ctr">
              <a:lnSpc>
                <a:spcPts val="7840"/>
              </a:lnSpc>
            </a:pPr>
            <a:r>
              <a:rPr lang="en-US" sz="5600">
                <a:solidFill>
                  <a:srgbClr val="25652F"/>
                </a:solidFill>
                <a:latin typeface="League Spartan"/>
              </a:rPr>
              <a:t>Land</a:t>
            </a:r>
          </a:p>
        </p:txBody>
      </p:sp>
      <p:sp>
        <p:nvSpPr>
          <p:cNvPr name="TextBox 9" id="9"/>
          <p:cNvSpPr txBox="true"/>
          <p:nvPr/>
        </p:nvSpPr>
        <p:spPr>
          <a:xfrm rot="0">
            <a:off x="14595277" y="3766329"/>
            <a:ext cx="2664023" cy="953135"/>
          </a:xfrm>
          <a:prstGeom prst="rect">
            <a:avLst/>
          </a:prstGeom>
        </p:spPr>
        <p:txBody>
          <a:bodyPr anchor="t" rtlCol="false" tIns="0" lIns="0" bIns="0" rIns="0">
            <a:spAutoFit/>
          </a:bodyPr>
          <a:lstStyle/>
          <a:p>
            <a:pPr algn="ctr">
              <a:lnSpc>
                <a:spcPts val="7840"/>
              </a:lnSpc>
            </a:pPr>
            <a:r>
              <a:rPr lang="en-US" sz="5600">
                <a:solidFill>
                  <a:srgbClr val="ED3947"/>
                </a:solidFill>
                <a:latin typeface="League Spartan"/>
              </a:rPr>
              <a:t>Labour</a:t>
            </a:r>
          </a:p>
        </p:txBody>
      </p:sp>
      <p:sp>
        <p:nvSpPr>
          <p:cNvPr name="TextBox 10" id="10"/>
          <p:cNvSpPr txBox="true"/>
          <p:nvPr/>
        </p:nvSpPr>
        <p:spPr>
          <a:xfrm rot="0">
            <a:off x="3128425" y="6224857"/>
            <a:ext cx="6455122" cy="953135"/>
          </a:xfrm>
          <a:prstGeom prst="rect">
            <a:avLst/>
          </a:prstGeom>
        </p:spPr>
        <p:txBody>
          <a:bodyPr anchor="t" rtlCol="false" tIns="0" lIns="0" bIns="0" rIns="0">
            <a:spAutoFit/>
          </a:bodyPr>
          <a:lstStyle/>
          <a:p>
            <a:pPr algn="ctr">
              <a:lnSpc>
                <a:spcPts val="7840"/>
              </a:lnSpc>
            </a:pPr>
            <a:r>
              <a:rPr lang="en-US" sz="5600">
                <a:solidFill>
                  <a:srgbClr val="4788C7"/>
                </a:solidFill>
                <a:latin typeface="League Spartan"/>
              </a:rPr>
              <a:t>Entrepreneurship</a:t>
            </a:r>
          </a:p>
        </p:txBody>
      </p:sp>
      <p:sp>
        <p:nvSpPr>
          <p:cNvPr name="TextBox 11" id="11"/>
          <p:cNvSpPr txBox="true"/>
          <p:nvPr/>
        </p:nvSpPr>
        <p:spPr>
          <a:xfrm rot="0">
            <a:off x="805859" y="3766329"/>
            <a:ext cx="2699593" cy="953135"/>
          </a:xfrm>
          <a:prstGeom prst="rect">
            <a:avLst/>
          </a:prstGeom>
        </p:spPr>
        <p:txBody>
          <a:bodyPr anchor="t" rtlCol="false" tIns="0" lIns="0" bIns="0" rIns="0">
            <a:spAutoFit/>
          </a:bodyPr>
          <a:lstStyle/>
          <a:p>
            <a:pPr algn="ctr">
              <a:lnSpc>
                <a:spcPts val="7840"/>
              </a:lnSpc>
            </a:pPr>
            <a:r>
              <a:rPr lang="en-US" sz="5600">
                <a:solidFill>
                  <a:srgbClr val="F4900C"/>
                </a:solidFill>
                <a:latin typeface="League Spartan"/>
              </a:rPr>
              <a:t>Capital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989729" y="4167807"/>
            <a:ext cx="2777774" cy="195138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947491" y="7127985"/>
            <a:ext cx="3001589" cy="272769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219649" y="4167807"/>
            <a:ext cx="2191215" cy="2147390"/>
          </a:xfrm>
          <a:prstGeom prst="rect">
            <a:avLst/>
          </a:prstGeom>
        </p:spPr>
      </p:pic>
      <p:grpSp>
        <p:nvGrpSpPr>
          <p:cNvPr name="Group 5" id="5"/>
          <p:cNvGrpSpPr/>
          <p:nvPr/>
        </p:nvGrpSpPr>
        <p:grpSpPr>
          <a:xfrm rot="0">
            <a:off x="1028700" y="539406"/>
            <a:ext cx="16349422" cy="1970625"/>
            <a:chOff x="0" y="0"/>
            <a:chExt cx="21799229" cy="2627500"/>
          </a:xfrm>
        </p:grpSpPr>
        <p:sp>
          <p:nvSpPr>
            <p:cNvPr name="TextBox 6" id="6"/>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F4900C"/>
                  </a:solidFill>
                  <a:latin typeface="League Spartan"/>
                </a:rPr>
                <a:t>Capital</a:t>
              </a:r>
            </a:p>
          </p:txBody>
        </p:sp>
        <p:sp>
          <p:nvSpPr>
            <p:cNvPr name="TextBox 7" id="7"/>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2372659" y="2962671"/>
            <a:ext cx="13661504" cy="976630"/>
          </a:xfrm>
          <a:prstGeom prst="rect">
            <a:avLst/>
          </a:prstGeom>
        </p:spPr>
        <p:txBody>
          <a:bodyPr anchor="t" rtlCol="false" tIns="0" lIns="0" bIns="0" rIns="0">
            <a:spAutoFit/>
          </a:bodyPr>
          <a:lstStyle/>
          <a:p>
            <a:pPr algn="ctr">
              <a:lnSpc>
                <a:spcPts val="3919"/>
              </a:lnSpc>
            </a:pPr>
            <a:r>
              <a:rPr lang="en-US" sz="2799" u="sng">
                <a:solidFill>
                  <a:srgbClr val="000000"/>
                </a:solidFill>
                <a:latin typeface="Montserrat Classic Bold"/>
              </a:rPr>
              <a:t>Physical Capital</a:t>
            </a:r>
          </a:p>
          <a:p>
            <a:pPr algn="ctr">
              <a:lnSpc>
                <a:spcPts val="3919"/>
              </a:lnSpc>
            </a:pPr>
            <a:r>
              <a:rPr lang="en-US" sz="2799">
                <a:solidFill>
                  <a:srgbClr val="000000"/>
                </a:solidFill>
                <a:latin typeface="Montserrat Classic"/>
              </a:rPr>
              <a:t>Any Human-made resource used to create other goods or services.</a:t>
            </a:r>
          </a:p>
        </p:txBody>
      </p:sp>
      <p:sp>
        <p:nvSpPr>
          <p:cNvPr name="TextBox 10" id="10"/>
          <p:cNvSpPr txBox="true"/>
          <p:nvPr/>
        </p:nvSpPr>
        <p:spPr>
          <a:xfrm rot="0">
            <a:off x="4448286" y="6794766"/>
            <a:ext cx="9510250" cy="1471930"/>
          </a:xfrm>
          <a:prstGeom prst="rect">
            <a:avLst/>
          </a:prstGeom>
        </p:spPr>
        <p:txBody>
          <a:bodyPr anchor="t" rtlCol="false" tIns="0" lIns="0" bIns="0" rIns="0">
            <a:spAutoFit/>
          </a:bodyPr>
          <a:lstStyle/>
          <a:p>
            <a:pPr algn="ctr">
              <a:lnSpc>
                <a:spcPts val="3919"/>
              </a:lnSpc>
            </a:pPr>
            <a:r>
              <a:rPr lang="en-US" sz="2799" u="sng">
                <a:solidFill>
                  <a:srgbClr val="000000"/>
                </a:solidFill>
                <a:latin typeface="Montserrat Classic Bold"/>
              </a:rPr>
              <a:t>Human Capital</a:t>
            </a:r>
          </a:p>
          <a:p>
            <a:pPr algn="ctr">
              <a:lnSpc>
                <a:spcPts val="3919"/>
              </a:lnSpc>
            </a:pPr>
            <a:r>
              <a:rPr lang="en-US" sz="2799">
                <a:solidFill>
                  <a:srgbClr val="000000"/>
                </a:solidFill>
                <a:latin typeface="Montserrat Classic"/>
              </a:rPr>
              <a:t>Skills or knowledge gained through education or experience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891" y="3928789"/>
            <a:ext cx="1853619" cy="224341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007398" y="5324525"/>
            <a:ext cx="2755711" cy="262481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934486" y="7949340"/>
            <a:ext cx="4072912" cy="169534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95985" y="6859042"/>
            <a:ext cx="2928668" cy="2928668"/>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224653" y="4764863"/>
            <a:ext cx="2502165" cy="2719744"/>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2431760" y="4228033"/>
            <a:ext cx="3218360" cy="2631009"/>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561057" y="7440240"/>
            <a:ext cx="2770867" cy="2431436"/>
          </a:xfrm>
          <a:prstGeom prst="rect">
            <a:avLst/>
          </a:prstGeom>
        </p:spPr>
      </p:pic>
      <p:pic>
        <p:nvPicPr>
          <p:cNvPr name="Picture 9" id="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4040940" y="6859042"/>
            <a:ext cx="2682624" cy="3221492"/>
          </a:xfrm>
          <a:prstGeom prst="rect">
            <a:avLst/>
          </a:prstGeom>
        </p:spPr>
      </p:pic>
      <p:grpSp>
        <p:nvGrpSpPr>
          <p:cNvPr name="Group 10" id="10"/>
          <p:cNvGrpSpPr/>
          <p:nvPr/>
        </p:nvGrpSpPr>
        <p:grpSpPr>
          <a:xfrm rot="0">
            <a:off x="1028700" y="539406"/>
            <a:ext cx="16349422" cy="1970625"/>
            <a:chOff x="0" y="0"/>
            <a:chExt cx="21799229" cy="2627500"/>
          </a:xfrm>
        </p:grpSpPr>
        <p:sp>
          <p:nvSpPr>
            <p:cNvPr name="TextBox 11" id="11"/>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4788C7"/>
                  </a:solidFill>
                  <a:latin typeface="League Spartan"/>
                </a:rPr>
                <a:t>Entrepreneurship</a:t>
              </a:r>
            </a:p>
          </p:txBody>
        </p:sp>
        <p:sp>
          <p:nvSpPr>
            <p:cNvPr name="TextBox 12" id="12"/>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13" id="1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4" id="14"/>
          <p:cNvSpPr txBox="true"/>
          <p:nvPr/>
        </p:nvSpPr>
        <p:spPr>
          <a:xfrm rot="0">
            <a:off x="2372659" y="2962671"/>
            <a:ext cx="13661504" cy="976630"/>
          </a:xfrm>
          <a:prstGeom prst="rect">
            <a:avLst/>
          </a:prstGeom>
        </p:spPr>
        <p:txBody>
          <a:bodyPr anchor="t" rtlCol="false" tIns="0" lIns="0" bIns="0" rIns="0">
            <a:spAutoFit/>
          </a:bodyPr>
          <a:lstStyle/>
          <a:p>
            <a:pPr algn="ctr">
              <a:lnSpc>
                <a:spcPts val="3919"/>
              </a:lnSpc>
            </a:pPr>
            <a:r>
              <a:rPr lang="en-US" sz="2799">
                <a:solidFill>
                  <a:srgbClr val="000000"/>
                </a:solidFill>
                <a:latin typeface="Montserrat Classic"/>
              </a:rPr>
              <a:t>Leaders who bring together other factors of production to create goods and services. Their primary motivation is  </a:t>
            </a:r>
            <a:r>
              <a:rPr lang="en-US" sz="2799">
                <a:solidFill>
                  <a:srgbClr val="25652F"/>
                </a:solidFill>
                <a:latin typeface="Montserrat Classic Bold"/>
              </a:rPr>
              <a:t>PROFIT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00674" y="5143500"/>
            <a:ext cx="4331368"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677494" y="5143500"/>
            <a:ext cx="4073652"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051717" y="5143500"/>
            <a:ext cx="2865397" cy="411480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273714" y="5143500"/>
            <a:ext cx="2304288" cy="4114800"/>
          </a:xfrm>
          <a:prstGeom prst="rect">
            <a:avLst/>
          </a:prstGeom>
        </p:spPr>
      </p:pic>
      <p:grpSp>
        <p:nvGrpSpPr>
          <p:cNvPr name="Group 6" id="6"/>
          <p:cNvGrpSpPr/>
          <p:nvPr/>
        </p:nvGrpSpPr>
        <p:grpSpPr>
          <a:xfrm rot="0">
            <a:off x="1028700" y="539406"/>
            <a:ext cx="16349422" cy="1970625"/>
            <a:chOff x="0" y="0"/>
            <a:chExt cx="21799229" cy="2627500"/>
          </a:xfrm>
        </p:grpSpPr>
        <p:sp>
          <p:nvSpPr>
            <p:cNvPr name="TextBox 7" id="7"/>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25652F"/>
                  </a:solidFill>
                  <a:latin typeface="League Spartan"/>
                </a:rPr>
                <a:t>Land</a:t>
              </a:r>
            </a:p>
          </p:txBody>
        </p:sp>
        <p:sp>
          <p:nvSpPr>
            <p:cNvPr name="TextBox 8" id="8"/>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2372659" y="2962671"/>
            <a:ext cx="13661504" cy="976630"/>
          </a:xfrm>
          <a:prstGeom prst="rect">
            <a:avLst/>
          </a:prstGeom>
        </p:spPr>
        <p:txBody>
          <a:bodyPr anchor="t" rtlCol="false" tIns="0" lIns="0" bIns="0" rIns="0">
            <a:spAutoFit/>
          </a:bodyPr>
          <a:lstStyle/>
          <a:p>
            <a:pPr algn="ctr">
              <a:lnSpc>
                <a:spcPts val="3919"/>
              </a:lnSpc>
            </a:pPr>
            <a:r>
              <a:rPr lang="en-US" sz="2799">
                <a:solidFill>
                  <a:srgbClr val="000000"/>
                </a:solidFill>
                <a:latin typeface="Montserrat Classic"/>
              </a:rPr>
              <a:t>Any Natural Resource used to produce goods or services. Anything that comes naturally from the Earth</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75195" y="6344728"/>
            <a:ext cx="3456432"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939002" y="6172200"/>
            <a:ext cx="3497580"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189126" y="6517257"/>
            <a:ext cx="3080957" cy="4114800"/>
          </a:xfrm>
          <a:prstGeom prst="rect">
            <a:avLst/>
          </a:prstGeom>
        </p:spPr>
      </p:pic>
      <p:grpSp>
        <p:nvGrpSpPr>
          <p:cNvPr name="Group 5" id="5"/>
          <p:cNvGrpSpPr/>
          <p:nvPr/>
        </p:nvGrpSpPr>
        <p:grpSpPr>
          <a:xfrm rot="0">
            <a:off x="1028700" y="539406"/>
            <a:ext cx="16349422" cy="1970625"/>
            <a:chOff x="0" y="0"/>
            <a:chExt cx="21799229" cy="2627500"/>
          </a:xfrm>
        </p:grpSpPr>
        <p:sp>
          <p:nvSpPr>
            <p:cNvPr name="TextBox 6" id="6"/>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ED3947"/>
                  </a:solidFill>
                  <a:latin typeface="League Spartan"/>
                </a:rPr>
                <a:t>Labour</a:t>
              </a:r>
            </a:p>
          </p:txBody>
        </p:sp>
        <p:sp>
          <p:nvSpPr>
            <p:cNvPr name="TextBox 7" id="7"/>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2372659" y="2962671"/>
            <a:ext cx="13661504" cy="481330"/>
          </a:xfrm>
          <a:prstGeom prst="rect">
            <a:avLst/>
          </a:prstGeom>
        </p:spPr>
        <p:txBody>
          <a:bodyPr anchor="t" rtlCol="false" tIns="0" lIns="0" bIns="0" rIns="0">
            <a:spAutoFit/>
          </a:bodyPr>
          <a:lstStyle/>
          <a:p>
            <a:pPr algn="ctr">
              <a:lnSpc>
                <a:spcPts val="3919"/>
              </a:lnSpc>
            </a:pPr>
            <a:r>
              <a:rPr lang="en-US" sz="2799">
                <a:solidFill>
                  <a:srgbClr val="000000"/>
                </a:solidFill>
                <a:latin typeface="Montserrat Classic"/>
              </a:rPr>
              <a:t>A person who devotes effort to a task and who is usually paid.</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435901"/>
            <a:ext cx="16349422" cy="2186524"/>
            <a:chOff x="0" y="0"/>
            <a:chExt cx="21799229" cy="2915365"/>
          </a:xfrm>
        </p:grpSpPr>
        <p:sp>
          <p:nvSpPr>
            <p:cNvPr name="TextBox 3" id="3"/>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Decision Making</a:t>
              </a:r>
            </a:p>
          </p:txBody>
        </p:sp>
        <p:sp>
          <p:nvSpPr>
            <p:cNvPr name="TextBox 4" id="4"/>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170892" y="2517650"/>
            <a:ext cx="16088408" cy="3891915"/>
          </a:xfrm>
          <a:prstGeom prst="rect">
            <a:avLst/>
          </a:prstGeom>
        </p:spPr>
        <p:txBody>
          <a:bodyPr anchor="t" rtlCol="false" tIns="0" lIns="0" bIns="0" rIns="0">
            <a:spAutoFit/>
          </a:bodyPr>
          <a:lstStyle/>
          <a:p>
            <a:pPr algn="ctr">
              <a:lnSpc>
                <a:spcPts val="4409"/>
              </a:lnSpc>
            </a:pPr>
            <a:r>
              <a:rPr lang="en-US" sz="3150">
                <a:solidFill>
                  <a:srgbClr val="0C1216"/>
                </a:solidFill>
                <a:latin typeface="Telegraf"/>
              </a:rPr>
              <a:t>When analyzing choices, economists will "Thinking on the Margin" (Marginal Analysis) which simply put, means making decisions based on increments. </a:t>
            </a:r>
          </a:p>
          <a:p>
            <a:pPr>
              <a:lnSpc>
                <a:spcPts val="4409"/>
              </a:lnSpc>
            </a:pPr>
            <a:r>
              <a:rPr lang="en-US" sz="3150">
                <a:solidFill>
                  <a:srgbClr val="0C1216"/>
                </a:solidFill>
                <a:latin typeface="Telegraf Bold"/>
              </a:rPr>
              <a:t>Examples</a:t>
            </a:r>
          </a:p>
          <a:p>
            <a:pPr marL="680085" indent="-340042" lvl="1">
              <a:lnSpc>
                <a:spcPts val="4409"/>
              </a:lnSpc>
              <a:buFont typeface="Arial"/>
              <a:buChar char="•"/>
            </a:pPr>
            <a:r>
              <a:rPr lang="en-US" sz="3150">
                <a:solidFill>
                  <a:srgbClr val="0C1216"/>
                </a:solidFill>
                <a:latin typeface="Telegraf"/>
              </a:rPr>
              <a:t>1 additional hour of study time</a:t>
            </a:r>
          </a:p>
          <a:p>
            <a:pPr marL="680085" indent="-340042" lvl="1">
              <a:lnSpc>
                <a:spcPts val="4409"/>
              </a:lnSpc>
              <a:buFont typeface="Arial"/>
              <a:buChar char="•"/>
            </a:pPr>
            <a:r>
              <a:rPr lang="en-US" sz="3150">
                <a:solidFill>
                  <a:srgbClr val="0C1216"/>
                </a:solidFill>
                <a:latin typeface="Telegraf"/>
              </a:rPr>
              <a:t>30 more minutes of TV Time</a:t>
            </a:r>
          </a:p>
          <a:p>
            <a:pPr marL="680085" indent="-340042" lvl="1">
              <a:lnSpc>
                <a:spcPts val="4409"/>
              </a:lnSpc>
              <a:buFont typeface="Arial"/>
              <a:buChar char="•"/>
            </a:pPr>
            <a:r>
              <a:rPr lang="en-US" sz="3150">
                <a:solidFill>
                  <a:srgbClr val="0C1216"/>
                </a:solidFill>
                <a:latin typeface="Telegraf"/>
              </a:rPr>
              <a:t>1 additional slice of pizza to eat</a:t>
            </a:r>
          </a:p>
          <a:p>
            <a:pPr algn="ctr">
              <a:lnSpc>
                <a:spcPts val="4409"/>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02925" y="6172200"/>
            <a:ext cx="3482150" cy="4114800"/>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566915"/>
            <a:ext cx="4114800" cy="4114800"/>
          </a:xfrm>
          <a:prstGeom prst="rect">
            <a:avLst/>
          </a:prstGeom>
        </p:spPr>
      </p:pic>
      <p:grpSp>
        <p:nvGrpSpPr>
          <p:cNvPr name="Group 3" id="3"/>
          <p:cNvGrpSpPr/>
          <p:nvPr/>
        </p:nvGrpSpPr>
        <p:grpSpPr>
          <a:xfrm rot="0">
            <a:off x="969289" y="1732234"/>
            <a:ext cx="16349422" cy="3510499"/>
            <a:chOff x="0" y="0"/>
            <a:chExt cx="21799229" cy="4680665"/>
          </a:xfrm>
        </p:grpSpPr>
        <p:sp>
          <p:nvSpPr>
            <p:cNvPr name="TextBox 4" id="4"/>
            <p:cNvSpPr txBox="true"/>
            <p:nvPr/>
          </p:nvSpPr>
          <p:spPr>
            <a:xfrm rot="0">
              <a:off x="0" y="257175"/>
              <a:ext cx="21799229" cy="37390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Three Basic Economic Questions</a:t>
              </a:r>
            </a:p>
          </p:txBody>
        </p:sp>
        <p:sp>
          <p:nvSpPr>
            <p:cNvPr name="TextBox 5" id="5"/>
            <p:cNvSpPr txBox="true"/>
            <p:nvPr/>
          </p:nvSpPr>
          <p:spPr>
            <a:xfrm rot="0">
              <a:off x="0" y="41929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696733" y="8111231"/>
            <a:ext cx="2200220" cy="199669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591754" y="6945678"/>
            <a:ext cx="1927987" cy="192798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017139" y="8028826"/>
            <a:ext cx="1615636" cy="216863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294113" y="7639399"/>
            <a:ext cx="2221678" cy="2468531"/>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592144" y="5315002"/>
            <a:ext cx="2529279" cy="2156785"/>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2266972" y="5819796"/>
            <a:ext cx="1954269" cy="1996699"/>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2266972" y="8452245"/>
            <a:ext cx="2233639" cy="1655685"/>
          </a:xfrm>
          <a:prstGeom prst="rect">
            <a:avLst/>
          </a:prstGeom>
        </p:spPr>
      </p:pic>
      <p:pic>
        <p:nvPicPr>
          <p:cNvPr name="Picture 9" id="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7403467" y="5465707"/>
            <a:ext cx="2586531" cy="1833204"/>
          </a:xfrm>
          <a:prstGeom prst="rect">
            <a:avLst/>
          </a:prstGeom>
        </p:spPr>
      </p:pic>
      <p:pic>
        <p:nvPicPr>
          <p:cNvPr name="Picture 10" id="10"/>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472109" y="6909379"/>
            <a:ext cx="1723522" cy="1814234"/>
          </a:xfrm>
          <a:prstGeom prst="rect">
            <a:avLst/>
          </a:prstGeom>
        </p:spPr>
      </p:pic>
      <p:sp>
        <p:nvSpPr>
          <p:cNvPr name="TextBox 11" id="11"/>
          <p:cNvSpPr txBox="true"/>
          <p:nvPr/>
        </p:nvSpPr>
        <p:spPr>
          <a:xfrm rot="0">
            <a:off x="3017139" y="2839009"/>
            <a:ext cx="4553948" cy="25298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Scarcity</a:t>
            </a:r>
            <a:r>
              <a:rPr lang="en-US" sz="2400">
                <a:solidFill>
                  <a:srgbClr val="C75F7D"/>
                </a:solidFill>
                <a:latin typeface="Telegraf"/>
              </a:rPr>
              <a:t> </a:t>
            </a:r>
          </a:p>
          <a:p>
            <a:pPr>
              <a:lnSpc>
                <a:spcPts val="3359"/>
              </a:lnSpc>
            </a:pP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grpSp>
        <p:nvGrpSpPr>
          <p:cNvPr name="Group 12" id="12"/>
          <p:cNvGrpSpPr/>
          <p:nvPr/>
        </p:nvGrpSpPr>
        <p:grpSpPr>
          <a:xfrm rot="0">
            <a:off x="1028700" y="283138"/>
            <a:ext cx="16349422" cy="1849974"/>
            <a:chOff x="0" y="0"/>
            <a:chExt cx="21799229" cy="2466632"/>
          </a:xfrm>
        </p:grpSpPr>
        <p:sp>
          <p:nvSpPr>
            <p:cNvPr name="TextBox 13" id="13"/>
            <p:cNvSpPr txBox="true"/>
            <p:nvPr/>
          </p:nvSpPr>
          <p:spPr>
            <a:xfrm rot="0">
              <a:off x="0" y="209550"/>
              <a:ext cx="21799229" cy="1572683"/>
            </a:xfrm>
            <a:prstGeom prst="rect">
              <a:avLst/>
            </a:prstGeom>
          </p:spPr>
          <p:txBody>
            <a:bodyPr anchor="t" rtlCol="false" tIns="0" lIns="0" bIns="0" rIns="0">
              <a:spAutoFit/>
            </a:bodyPr>
            <a:lstStyle/>
            <a:p>
              <a:pPr algn="ctr">
                <a:lnSpc>
                  <a:spcPts val="8359"/>
                </a:lnSpc>
              </a:pPr>
              <a:r>
                <a:rPr lang="en-US" sz="8799" spc="-439">
                  <a:solidFill>
                    <a:srgbClr val="000000"/>
                  </a:solidFill>
                  <a:latin typeface="League Spartan"/>
                </a:rPr>
                <a:t>The 9 Central Concepts</a:t>
              </a:r>
            </a:p>
          </p:txBody>
        </p:sp>
        <p:sp>
          <p:nvSpPr>
            <p:cNvPr name="TextBox 14" id="14"/>
            <p:cNvSpPr txBox="true"/>
            <p:nvPr/>
          </p:nvSpPr>
          <p:spPr>
            <a:xfrm rot="0">
              <a:off x="0" y="1978952"/>
              <a:ext cx="21799229" cy="487680"/>
            </a:xfrm>
            <a:prstGeom prst="rect">
              <a:avLst/>
            </a:prstGeom>
          </p:spPr>
          <p:txBody>
            <a:bodyPr anchor="t" rtlCol="false" tIns="0" lIns="0" bIns="0" rIns="0">
              <a:spAutoFit/>
            </a:bodyPr>
            <a:lstStyle/>
            <a:p>
              <a:pPr algn="l">
                <a:lnSpc>
                  <a:spcPts val="3022"/>
                </a:lnSpc>
              </a:pPr>
            </a:p>
          </p:txBody>
        </p:sp>
      </p:grpSp>
      <p:sp>
        <p:nvSpPr>
          <p:cNvPr name="TextBox 15" id="1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6" id="16"/>
          <p:cNvSpPr txBox="true"/>
          <p:nvPr/>
        </p:nvSpPr>
        <p:spPr>
          <a:xfrm rot="0">
            <a:off x="256686" y="2839009"/>
            <a:ext cx="4553948"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Efficiency</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17" id="17"/>
          <p:cNvSpPr txBox="true"/>
          <p:nvPr/>
        </p:nvSpPr>
        <p:spPr>
          <a:xfrm rot="0">
            <a:off x="1567475" y="4163929"/>
            <a:ext cx="4553948"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Sustainability</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18" id="18"/>
          <p:cNvSpPr txBox="true"/>
          <p:nvPr/>
        </p:nvSpPr>
        <p:spPr>
          <a:xfrm rot="0">
            <a:off x="12642302" y="2839009"/>
            <a:ext cx="4553948" cy="25298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Equity</a:t>
            </a:r>
            <a:r>
              <a:rPr lang="en-US" sz="2400">
                <a:solidFill>
                  <a:srgbClr val="C75F7D"/>
                </a:solidFill>
                <a:latin typeface="Telegraf"/>
              </a:rPr>
              <a:t> </a:t>
            </a:r>
          </a:p>
          <a:p>
            <a:pPr>
              <a:lnSpc>
                <a:spcPts val="3359"/>
              </a:lnSpc>
            </a:pP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19" id="19"/>
          <p:cNvSpPr txBox="true"/>
          <p:nvPr/>
        </p:nvSpPr>
        <p:spPr>
          <a:xfrm rot="0">
            <a:off x="5436050" y="4271569"/>
            <a:ext cx="4980418"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Economic Well-Being</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20" id="20"/>
          <p:cNvSpPr txBox="true"/>
          <p:nvPr/>
        </p:nvSpPr>
        <p:spPr>
          <a:xfrm rot="0">
            <a:off x="5436050" y="2839009"/>
            <a:ext cx="4553948"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Choice</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21" id="21"/>
          <p:cNvSpPr txBox="true"/>
          <p:nvPr/>
        </p:nvSpPr>
        <p:spPr>
          <a:xfrm rot="0">
            <a:off x="8697182" y="2839009"/>
            <a:ext cx="4899005"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Interdependence</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22" id="22"/>
          <p:cNvSpPr txBox="true"/>
          <p:nvPr/>
        </p:nvSpPr>
        <p:spPr>
          <a:xfrm rot="0">
            <a:off x="13596187" y="4271569"/>
            <a:ext cx="4553948"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Change</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23" id="23"/>
          <p:cNvSpPr txBox="true"/>
          <p:nvPr/>
        </p:nvSpPr>
        <p:spPr>
          <a:xfrm rot="0">
            <a:off x="9989998" y="4163929"/>
            <a:ext cx="4553948" cy="2110740"/>
          </a:xfrm>
          <a:prstGeom prst="rect">
            <a:avLst/>
          </a:prstGeom>
        </p:spPr>
        <p:txBody>
          <a:bodyPr anchor="t" rtlCol="false" tIns="0" lIns="0" bIns="0" rIns="0">
            <a:spAutoFit/>
          </a:bodyPr>
          <a:lstStyle/>
          <a:p>
            <a:pPr algn="ctr">
              <a:lnSpc>
                <a:spcPts val="3359"/>
              </a:lnSpc>
            </a:pPr>
            <a:r>
              <a:rPr lang="en-US" sz="2400">
                <a:solidFill>
                  <a:srgbClr val="C75F7D"/>
                </a:solidFill>
                <a:latin typeface="Telegraf Bold"/>
              </a:rPr>
              <a:t>Intervention</a:t>
            </a: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sp>
        <p:nvSpPr>
          <p:cNvPr name="TextBox 24" id="24"/>
          <p:cNvSpPr txBox="true"/>
          <p:nvPr/>
        </p:nvSpPr>
        <p:spPr>
          <a:xfrm rot="0">
            <a:off x="4923754" y="1903314"/>
            <a:ext cx="8025110" cy="412750"/>
          </a:xfrm>
          <a:prstGeom prst="rect">
            <a:avLst/>
          </a:prstGeom>
        </p:spPr>
        <p:txBody>
          <a:bodyPr anchor="t" rtlCol="false" tIns="0" lIns="0" bIns="0" rIns="0">
            <a:spAutoFit/>
          </a:bodyPr>
          <a:lstStyle/>
          <a:p>
            <a:pPr algn="ctr">
              <a:lnSpc>
                <a:spcPts val="3499"/>
              </a:lnSpc>
            </a:pPr>
            <a:r>
              <a:rPr lang="en-US" sz="2499">
                <a:solidFill>
                  <a:srgbClr val="000000"/>
                </a:solidFill>
                <a:latin typeface="Trocchi"/>
              </a:rPr>
              <a:t>Match the concept to the symbol you feel is correct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631359" y="2054804"/>
            <a:ext cx="5627941" cy="4748575"/>
          </a:xfrm>
          <a:prstGeom prst="rect">
            <a:avLst/>
          </a:prstGeom>
        </p:spPr>
      </p:pic>
      <p:grpSp>
        <p:nvGrpSpPr>
          <p:cNvPr name="Group 3" id="3"/>
          <p:cNvGrpSpPr/>
          <p:nvPr/>
        </p:nvGrpSpPr>
        <p:grpSpPr>
          <a:xfrm rot="0">
            <a:off x="1028700" y="664500"/>
            <a:ext cx="16349422" cy="1729325"/>
            <a:chOff x="0" y="0"/>
            <a:chExt cx="21799229" cy="2305767"/>
          </a:xfrm>
        </p:grpSpPr>
        <p:sp>
          <p:nvSpPr>
            <p:cNvPr name="TextBox 4" id="4"/>
            <p:cNvSpPr txBox="true"/>
            <p:nvPr/>
          </p:nvSpPr>
          <p:spPr>
            <a:xfrm rot="0">
              <a:off x="0" y="180975"/>
              <a:ext cx="21799229" cy="1440393"/>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Three Basic Questions</a:t>
              </a:r>
            </a:p>
          </p:txBody>
        </p:sp>
        <p:sp>
          <p:nvSpPr>
            <p:cNvPr name="TextBox 5" id="5"/>
            <p:cNvSpPr txBox="true"/>
            <p:nvPr/>
          </p:nvSpPr>
          <p:spPr>
            <a:xfrm rot="0">
              <a:off x="0" y="1818087"/>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170892" y="2517650"/>
            <a:ext cx="16088408" cy="2290445"/>
          </a:xfrm>
          <a:prstGeom prst="rect">
            <a:avLst/>
          </a:prstGeom>
        </p:spPr>
        <p:txBody>
          <a:bodyPr anchor="t" rtlCol="false" tIns="0" lIns="0" bIns="0" rIns="0">
            <a:spAutoFit/>
          </a:bodyPr>
          <a:lstStyle/>
          <a:p>
            <a:pPr marL="701674" indent="-350837" lvl="1">
              <a:lnSpc>
                <a:spcPts val="4549"/>
              </a:lnSpc>
              <a:buFont typeface="Arial"/>
              <a:buChar char="•"/>
            </a:pPr>
            <a:r>
              <a:rPr lang="en-US" sz="3249">
                <a:solidFill>
                  <a:srgbClr val="000000"/>
                </a:solidFill>
                <a:latin typeface="Telegraf"/>
              </a:rPr>
              <a:t>What to Produce?</a:t>
            </a:r>
          </a:p>
          <a:p>
            <a:pPr marL="701674" indent="-350837" lvl="1">
              <a:lnSpc>
                <a:spcPts val="4549"/>
              </a:lnSpc>
              <a:buFont typeface="Arial"/>
              <a:buChar char="•"/>
            </a:pPr>
            <a:r>
              <a:rPr lang="en-US" sz="3249">
                <a:solidFill>
                  <a:srgbClr val="000000"/>
                </a:solidFill>
                <a:latin typeface="Telegraf"/>
              </a:rPr>
              <a:t>How to Produce?</a:t>
            </a:r>
          </a:p>
          <a:p>
            <a:pPr marL="701674" indent="-350837" lvl="1">
              <a:lnSpc>
                <a:spcPts val="4549"/>
              </a:lnSpc>
              <a:buFont typeface="Arial"/>
              <a:buChar char="•"/>
            </a:pPr>
            <a:r>
              <a:rPr lang="en-US" sz="3249">
                <a:solidFill>
                  <a:srgbClr val="000000"/>
                </a:solidFill>
                <a:latin typeface="Telegraf"/>
              </a:rPr>
              <a:t>For Whom to Produce?</a:t>
            </a:r>
          </a:p>
          <a:p>
            <a:pPr algn="ctr">
              <a:lnSpc>
                <a:spcPts val="4409"/>
              </a:lnSpc>
            </a:pPr>
          </a:p>
        </p:txBody>
      </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289714" y="7239772"/>
            <a:ext cx="16088408" cy="1129665"/>
          </a:xfrm>
          <a:prstGeom prst="rect">
            <a:avLst/>
          </a:prstGeom>
        </p:spPr>
        <p:txBody>
          <a:bodyPr anchor="t" rtlCol="false" tIns="0" lIns="0" bIns="0" rIns="0">
            <a:spAutoFit/>
          </a:bodyPr>
          <a:lstStyle/>
          <a:p>
            <a:pPr>
              <a:lnSpc>
                <a:spcPts val="4409"/>
              </a:lnSpc>
            </a:pPr>
            <a:r>
              <a:rPr lang="en-US" sz="3150">
                <a:solidFill>
                  <a:srgbClr val="000000"/>
                </a:solidFill>
                <a:latin typeface="Telegraf"/>
              </a:rPr>
              <a:t>How a society answers these questions determines what </a:t>
            </a:r>
            <a:r>
              <a:rPr lang="en-US" sz="3150">
                <a:solidFill>
                  <a:srgbClr val="1377EA"/>
                </a:solidFill>
                <a:latin typeface="Telegraf Bold"/>
              </a:rPr>
              <a:t>economic system</a:t>
            </a:r>
            <a:r>
              <a:rPr lang="en-US" sz="3150">
                <a:solidFill>
                  <a:srgbClr val="000000"/>
                </a:solidFill>
                <a:latin typeface="Telegraf"/>
              </a:rPr>
              <a:t> they use.</a:t>
            </a:r>
          </a:p>
          <a:p>
            <a:pPr algn="ctr">
              <a:lnSpc>
                <a:spcPts val="4409"/>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874381" y="5143500"/>
            <a:ext cx="6539238" cy="4830862"/>
          </a:xfrm>
          <a:prstGeom prst="rect">
            <a:avLst/>
          </a:prstGeom>
        </p:spPr>
      </p:pic>
      <p:grpSp>
        <p:nvGrpSpPr>
          <p:cNvPr name="Group 3" id="3"/>
          <p:cNvGrpSpPr/>
          <p:nvPr/>
        </p:nvGrpSpPr>
        <p:grpSpPr>
          <a:xfrm rot="0">
            <a:off x="969289" y="2294989"/>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Economic Systems</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3E536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545811" y="5143500"/>
            <a:ext cx="7315200" cy="3639312"/>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Shoe Activity</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3E536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03656" y="7097577"/>
            <a:ext cx="2750878" cy="3189423"/>
          </a:xfrm>
          <a:prstGeom prst="rect">
            <a:avLst/>
          </a:prstGeom>
        </p:spPr>
      </p:pic>
      <p:grpSp>
        <p:nvGrpSpPr>
          <p:cNvPr name="Group 3" id="3"/>
          <p:cNvGrpSpPr/>
          <p:nvPr/>
        </p:nvGrpSpPr>
        <p:grpSpPr>
          <a:xfrm rot="0">
            <a:off x="909878" y="905732"/>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Instructions</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4901085" y="3377666"/>
            <a:ext cx="8485831" cy="577215"/>
          </a:xfrm>
          <a:prstGeom prst="rect">
            <a:avLst/>
          </a:prstGeom>
        </p:spPr>
        <p:txBody>
          <a:bodyPr anchor="t" rtlCol="false" tIns="0" lIns="0" bIns="0" rIns="0">
            <a:spAutoFit/>
          </a:bodyPr>
          <a:lstStyle/>
          <a:p>
            <a:pPr algn="ctr">
              <a:lnSpc>
                <a:spcPts val="4409"/>
              </a:lnSpc>
            </a:pPr>
            <a:r>
              <a:rPr lang="en-US" sz="3150">
                <a:solidFill>
                  <a:srgbClr val="FFFFFF"/>
                </a:solidFill>
                <a:latin typeface="Telegraf Bold"/>
              </a:rPr>
              <a:t>Round 1</a:t>
            </a:r>
          </a:p>
        </p:txBody>
      </p:sp>
      <p:sp>
        <p:nvSpPr>
          <p:cNvPr name="TextBox 8" id="8"/>
          <p:cNvSpPr txBox="true"/>
          <p:nvPr/>
        </p:nvSpPr>
        <p:spPr>
          <a:xfrm rot="0">
            <a:off x="3379518" y="4015493"/>
            <a:ext cx="11528964" cy="1682115"/>
          </a:xfrm>
          <a:prstGeom prst="rect">
            <a:avLst/>
          </a:prstGeom>
        </p:spPr>
        <p:txBody>
          <a:bodyPr anchor="t" rtlCol="false" tIns="0" lIns="0" bIns="0" rIns="0">
            <a:spAutoFit/>
          </a:bodyPr>
          <a:lstStyle/>
          <a:p>
            <a:pPr algn="ctr">
              <a:lnSpc>
                <a:spcPts val="4409"/>
              </a:lnSpc>
            </a:pPr>
            <a:r>
              <a:rPr lang="en-US" sz="3150">
                <a:solidFill>
                  <a:srgbClr val="FFFFFF"/>
                </a:solidFill>
                <a:latin typeface="Telegraf"/>
              </a:rPr>
              <a:t>Get out a sheet of paper. You will have one minute to draw a shoe. I will then walk around and provide payment to shoes I would like to purchase with my budget of $20. Go!</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3E536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03656" y="7097577"/>
            <a:ext cx="2750878" cy="3189423"/>
          </a:xfrm>
          <a:prstGeom prst="rect">
            <a:avLst/>
          </a:prstGeom>
        </p:spPr>
      </p:pic>
      <p:grpSp>
        <p:nvGrpSpPr>
          <p:cNvPr name="Group 3" id="3"/>
          <p:cNvGrpSpPr/>
          <p:nvPr/>
        </p:nvGrpSpPr>
        <p:grpSpPr>
          <a:xfrm rot="0">
            <a:off x="909878" y="905732"/>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Instructions</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4901085" y="3377666"/>
            <a:ext cx="8485831" cy="577215"/>
          </a:xfrm>
          <a:prstGeom prst="rect">
            <a:avLst/>
          </a:prstGeom>
        </p:spPr>
        <p:txBody>
          <a:bodyPr anchor="t" rtlCol="false" tIns="0" lIns="0" bIns="0" rIns="0">
            <a:spAutoFit/>
          </a:bodyPr>
          <a:lstStyle/>
          <a:p>
            <a:pPr algn="ctr">
              <a:lnSpc>
                <a:spcPts val="4409"/>
              </a:lnSpc>
            </a:pPr>
            <a:r>
              <a:rPr lang="en-US" sz="3150">
                <a:solidFill>
                  <a:srgbClr val="FFFFFF"/>
                </a:solidFill>
                <a:latin typeface="Telegraf Bold"/>
              </a:rPr>
              <a:t>Round 2</a:t>
            </a:r>
          </a:p>
        </p:txBody>
      </p:sp>
      <p:sp>
        <p:nvSpPr>
          <p:cNvPr name="TextBox 8" id="8"/>
          <p:cNvSpPr txBox="true"/>
          <p:nvPr/>
        </p:nvSpPr>
        <p:spPr>
          <a:xfrm rot="0">
            <a:off x="3379518" y="4015493"/>
            <a:ext cx="11528964" cy="1682115"/>
          </a:xfrm>
          <a:prstGeom prst="rect">
            <a:avLst/>
          </a:prstGeom>
        </p:spPr>
        <p:txBody>
          <a:bodyPr anchor="t" rtlCol="false" tIns="0" lIns="0" bIns="0" rIns="0">
            <a:spAutoFit/>
          </a:bodyPr>
          <a:lstStyle/>
          <a:p>
            <a:pPr algn="ctr">
              <a:lnSpc>
                <a:spcPts val="4409"/>
              </a:lnSpc>
            </a:pPr>
            <a:r>
              <a:rPr lang="en-US" sz="3150">
                <a:solidFill>
                  <a:srgbClr val="FFFFFF"/>
                </a:solidFill>
                <a:latin typeface="Telegraf"/>
              </a:rPr>
              <a:t>Flip over to the other side of your paper. You will now draw another shoe however, this time, everyone in the class will receive $1 regardless of how great or terrible your shoe is. Go!</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3E536B"/>
        </a:solidFill>
      </p:bgPr>
    </p:bg>
    <p:spTree>
      <p:nvGrpSpPr>
        <p:cNvPr id="1" name=""/>
        <p:cNvGrpSpPr/>
        <p:nvPr/>
      </p:nvGrpSpPr>
      <p:grpSpPr>
        <a:xfrm>
          <a:off x="0" y="0"/>
          <a:ext cx="0" cy="0"/>
          <a:chOff x="0" y="0"/>
          <a:chExt cx="0" cy="0"/>
        </a:xfrm>
      </p:grpSpPr>
      <p:grpSp>
        <p:nvGrpSpPr>
          <p:cNvPr name="Group 2" id="2"/>
          <p:cNvGrpSpPr/>
          <p:nvPr/>
        </p:nvGrpSpPr>
        <p:grpSpPr>
          <a:xfrm rot="0">
            <a:off x="909878" y="905732"/>
            <a:ext cx="16349422" cy="2186524"/>
            <a:chOff x="0" y="0"/>
            <a:chExt cx="21799229" cy="2915365"/>
          </a:xfrm>
        </p:grpSpPr>
        <p:sp>
          <p:nvSpPr>
            <p:cNvPr name="TextBox 3" id="3"/>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714">
                  <a:solidFill>
                    <a:srgbClr val="FFFFFF"/>
                  </a:solidFill>
                  <a:latin typeface="League Spartan"/>
                </a:rPr>
                <a:t>Reflection</a:t>
              </a:r>
            </a:p>
          </p:txBody>
        </p:sp>
        <p:sp>
          <p:nvSpPr>
            <p:cNvPr name="TextBox 4" id="4"/>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6" id="6"/>
          <p:cNvSpPr txBox="true"/>
          <p:nvPr/>
        </p:nvSpPr>
        <p:spPr>
          <a:xfrm rot="0">
            <a:off x="4841674" y="4250055"/>
            <a:ext cx="8485831" cy="1682115"/>
          </a:xfrm>
          <a:prstGeom prst="rect">
            <a:avLst/>
          </a:prstGeom>
        </p:spPr>
        <p:txBody>
          <a:bodyPr anchor="t" rtlCol="false" tIns="0" lIns="0" bIns="0" rIns="0">
            <a:spAutoFit/>
          </a:bodyPr>
          <a:lstStyle/>
          <a:p>
            <a:pPr algn="ctr">
              <a:lnSpc>
                <a:spcPts val="4409"/>
              </a:lnSpc>
            </a:pPr>
            <a:r>
              <a:rPr lang="en-US" sz="3150">
                <a:solidFill>
                  <a:srgbClr val="FFFFFF"/>
                </a:solidFill>
                <a:latin typeface="Telegraf Bold"/>
              </a:rPr>
              <a:t>With a partner or a group, discuss some of the key differences and takeaways from the two rounds.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3E536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967809" y="3092256"/>
            <a:ext cx="233559" cy="5338497"/>
          </a:xfrm>
          <a:prstGeom prst="rect">
            <a:avLst/>
          </a:prstGeom>
        </p:spPr>
      </p:pic>
      <p:grpSp>
        <p:nvGrpSpPr>
          <p:cNvPr name="Group 3" id="3"/>
          <p:cNvGrpSpPr/>
          <p:nvPr/>
        </p:nvGrpSpPr>
        <p:grpSpPr>
          <a:xfrm rot="0">
            <a:off x="909878" y="905732"/>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714">
                  <a:solidFill>
                    <a:srgbClr val="FFFFFF"/>
                  </a:solidFill>
                  <a:latin typeface="League Spartan"/>
                </a:rPr>
                <a:t>Reflection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1028700" y="2721099"/>
            <a:ext cx="6947725" cy="628015"/>
          </a:xfrm>
          <a:prstGeom prst="rect">
            <a:avLst/>
          </a:prstGeom>
        </p:spPr>
        <p:txBody>
          <a:bodyPr anchor="t" rtlCol="false" tIns="0" lIns="0" bIns="0" rIns="0">
            <a:spAutoFit/>
          </a:bodyPr>
          <a:lstStyle/>
          <a:p>
            <a:pPr algn="ctr">
              <a:lnSpc>
                <a:spcPts val="4759"/>
              </a:lnSpc>
            </a:pPr>
            <a:r>
              <a:rPr lang="en-US" sz="3399">
                <a:solidFill>
                  <a:srgbClr val="FFFFFF"/>
                </a:solidFill>
                <a:latin typeface="Telegraf Bold"/>
              </a:rPr>
              <a:t>Round 1</a:t>
            </a:r>
          </a:p>
        </p:txBody>
      </p:sp>
      <p:sp>
        <p:nvSpPr>
          <p:cNvPr name="TextBox 8" id="8"/>
          <p:cNvSpPr txBox="true"/>
          <p:nvPr/>
        </p:nvSpPr>
        <p:spPr>
          <a:xfrm rot="0">
            <a:off x="9084589" y="2721099"/>
            <a:ext cx="8485831" cy="628015"/>
          </a:xfrm>
          <a:prstGeom prst="rect">
            <a:avLst/>
          </a:prstGeom>
        </p:spPr>
        <p:txBody>
          <a:bodyPr anchor="t" rtlCol="false" tIns="0" lIns="0" bIns="0" rIns="0">
            <a:spAutoFit/>
          </a:bodyPr>
          <a:lstStyle/>
          <a:p>
            <a:pPr algn="ctr">
              <a:lnSpc>
                <a:spcPts val="4759"/>
              </a:lnSpc>
            </a:pPr>
            <a:r>
              <a:rPr lang="en-US" sz="3399">
                <a:solidFill>
                  <a:srgbClr val="FFFFFF"/>
                </a:solidFill>
                <a:latin typeface="Telegraf Bold"/>
              </a:rPr>
              <a:t>Round 2</a:t>
            </a:r>
          </a:p>
        </p:txBody>
      </p:sp>
      <p:sp>
        <p:nvSpPr>
          <p:cNvPr name="TextBox 9" id="9"/>
          <p:cNvSpPr txBox="true"/>
          <p:nvPr/>
        </p:nvSpPr>
        <p:spPr>
          <a:xfrm rot="0">
            <a:off x="1028700" y="3835114"/>
            <a:ext cx="6947725" cy="4319270"/>
          </a:xfrm>
          <a:prstGeom prst="rect">
            <a:avLst/>
          </a:prstGeom>
        </p:spPr>
        <p:txBody>
          <a:bodyPr anchor="t" rtlCol="false" tIns="0" lIns="0" bIns="0" rIns="0">
            <a:spAutoFit/>
          </a:bodyPr>
          <a:lstStyle/>
          <a:p>
            <a:pPr algn="ctr">
              <a:lnSpc>
                <a:spcPts val="4899"/>
              </a:lnSpc>
            </a:pPr>
            <a:r>
              <a:rPr lang="en-US" sz="2799">
                <a:solidFill>
                  <a:srgbClr val="FFFFFF"/>
                </a:solidFill>
                <a:latin typeface="Telegraf"/>
              </a:rPr>
              <a:t>Free Market Economy</a:t>
            </a:r>
          </a:p>
          <a:p>
            <a:pPr algn="ctr">
              <a:lnSpc>
                <a:spcPts val="4899"/>
              </a:lnSpc>
            </a:pPr>
            <a:r>
              <a:rPr lang="en-US" sz="2799">
                <a:solidFill>
                  <a:srgbClr val="FFFFFF"/>
                </a:solidFill>
                <a:latin typeface="Telegraf"/>
              </a:rPr>
              <a:t>Capitalism</a:t>
            </a:r>
          </a:p>
          <a:p>
            <a:pPr algn="ctr">
              <a:lnSpc>
                <a:spcPts val="4899"/>
              </a:lnSpc>
            </a:pPr>
            <a:r>
              <a:rPr lang="en-US" sz="2799">
                <a:solidFill>
                  <a:srgbClr val="FFFFFF"/>
                </a:solidFill>
                <a:latin typeface="Telegraf"/>
              </a:rPr>
              <a:t>Incentive for innovation</a:t>
            </a:r>
          </a:p>
          <a:p>
            <a:pPr algn="ctr">
              <a:lnSpc>
                <a:spcPts val="4899"/>
              </a:lnSpc>
            </a:pPr>
            <a:r>
              <a:rPr lang="en-US" sz="2799">
                <a:solidFill>
                  <a:srgbClr val="FFFFFF"/>
                </a:solidFill>
                <a:latin typeface="Telegraf"/>
              </a:rPr>
              <a:t>Variety of choice</a:t>
            </a:r>
          </a:p>
          <a:p>
            <a:pPr algn="ctr">
              <a:lnSpc>
                <a:spcPts val="4899"/>
              </a:lnSpc>
            </a:pPr>
            <a:r>
              <a:rPr lang="en-US" sz="2799">
                <a:solidFill>
                  <a:srgbClr val="FFFFFF"/>
                </a:solidFill>
                <a:latin typeface="Telegraf"/>
              </a:rPr>
              <a:t>Incentive to create a quality product</a:t>
            </a:r>
          </a:p>
          <a:p>
            <a:pPr algn="ctr">
              <a:lnSpc>
                <a:spcPts val="4899"/>
              </a:lnSpc>
            </a:pPr>
          </a:p>
          <a:p>
            <a:pPr algn="ctr">
              <a:lnSpc>
                <a:spcPts val="4899"/>
              </a:lnSpc>
            </a:pPr>
            <a:r>
              <a:rPr lang="en-US" sz="2799">
                <a:solidFill>
                  <a:srgbClr val="FFFFFF"/>
                </a:solidFill>
                <a:latin typeface="Telegraf"/>
              </a:rPr>
              <a:t>Inequality - not everyone gets money</a:t>
            </a:r>
          </a:p>
        </p:txBody>
      </p:sp>
      <p:sp>
        <p:nvSpPr>
          <p:cNvPr name="TextBox 10" id="10"/>
          <p:cNvSpPr txBox="true"/>
          <p:nvPr/>
        </p:nvSpPr>
        <p:spPr>
          <a:xfrm rot="0">
            <a:off x="9913053" y="3835114"/>
            <a:ext cx="6947725" cy="4319270"/>
          </a:xfrm>
          <a:prstGeom prst="rect">
            <a:avLst/>
          </a:prstGeom>
        </p:spPr>
        <p:txBody>
          <a:bodyPr anchor="t" rtlCol="false" tIns="0" lIns="0" bIns="0" rIns="0">
            <a:spAutoFit/>
          </a:bodyPr>
          <a:lstStyle/>
          <a:p>
            <a:pPr algn="ctr">
              <a:lnSpc>
                <a:spcPts val="4899"/>
              </a:lnSpc>
            </a:pPr>
            <a:r>
              <a:rPr lang="en-US" sz="2799">
                <a:solidFill>
                  <a:srgbClr val="FFFFFF"/>
                </a:solidFill>
                <a:latin typeface="Telegraf"/>
              </a:rPr>
              <a:t>Centrally Planned Economy</a:t>
            </a:r>
          </a:p>
          <a:p>
            <a:pPr algn="ctr">
              <a:lnSpc>
                <a:spcPts val="4899"/>
              </a:lnSpc>
            </a:pPr>
            <a:r>
              <a:rPr lang="en-US" sz="2799">
                <a:solidFill>
                  <a:srgbClr val="FFFFFF"/>
                </a:solidFill>
                <a:latin typeface="Telegraf"/>
              </a:rPr>
              <a:t>Communism</a:t>
            </a:r>
          </a:p>
          <a:p>
            <a:pPr algn="ctr">
              <a:lnSpc>
                <a:spcPts val="4899"/>
              </a:lnSpc>
            </a:pPr>
            <a:r>
              <a:rPr lang="en-US" sz="2799">
                <a:solidFill>
                  <a:srgbClr val="FFFFFF"/>
                </a:solidFill>
                <a:latin typeface="Telegraf"/>
              </a:rPr>
              <a:t>Equality</a:t>
            </a:r>
          </a:p>
          <a:p>
            <a:pPr algn="ctr">
              <a:lnSpc>
                <a:spcPts val="4899"/>
              </a:lnSpc>
            </a:pPr>
            <a:r>
              <a:rPr lang="en-US" sz="2799">
                <a:solidFill>
                  <a:srgbClr val="FFFFFF"/>
                </a:solidFill>
                <a:latin typeface="Telegraf"/>
              </a:rPr>
              <a:t>Organized </a:t>
            </a:r>
          </a:p>
          <a:p>
            <a:pPr algn="ctr">
              <a:lnSpc>
                <a:spcPts val="4899"/>
              </a:lnSpc>
            </a:pPr>
          </a:p>
          <a:p>
            <a:pPr algn="ctr">
              <a:lnSpc>
                <a:spcPts val="4899"/>
              </a:lnSpc>
            </a:pPr>
            <a:r>
              <a:rPr lang="en-US" sz="2799">
                <a:solidFill>
                  <a:srgbClr val="FFFFFF"/>
                </a:solidFill>
                <a:latin typeface="Telegraf"/>
              </a:rPr>
              <a:t>Lack of incentive</a:t>
            </a:r>
          </a:p>
          <a:p>
            <a:pPr algn="ctr">
              <a:lnSpc>
                <a:spcPts val="4899"/>
              </a:lnSpc>
            </a:pPr>
            <a:r>
              <a:rPr lang="en-US" sz="2799">
                <a:solidFill>
                  <a:srgbClr val="FFFFFF"/>
                </a:solidFill>
                <a:latin typeface="Telegraf"/>
              </a:rPr>
              <a:t>Lack of innovation</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463888" y="7323073"/>
            <a:ext cx="2874392" cy="2874392"/>
          </a:xfrm>
          <a:prstGeom prst="rect">
            <a:avLst/>
          </a:prstGeom>
        </p:spPr>
      </p:pic>
      <p:sp>
        <p:nvSpPr>
          <p:cNvPr name="TextBox 3" id="3"/>
          <p:cNvSpPr txBox="true"/>
          <p:nvPr/>
        </p:nvSpPr>
        <p:spPr>
          <a:xfrm rot="0">
            <a:off x="9203411" y="3232888"/>
            <a:ext cx="8485831" cy="4206240"/>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000000"/>
                </a:solidFill>
                <a:latin typeface="Telegraf"/>
              </a:rPr>
              <a:t>All economic decisions are made by consumers and producers in the free market.</a:t>
            </a:r>
          </a:p>
          <a:p>
            <a:pPr marL="518160" indent="-259080" lvl="1">
              <a:lnSpc>
                <a:spcPts val="3359"/>
              </a:lnSpc>
              <a:buFont typeface="Arial"/>
              <a:buChar char="•"/>
            </a:pPr>
            <a:r>
              <a:rPr lang="en-US" sz="2400">
                <a:solidFill>
                  <a:srgbClr val="000000"/>
                </a:solidFill>
                <a:latin typeface="Telegraf"/>
              </a:rPr>
              <a:t>Individuals and private firms own all Factors of Production.</a:t>
            </a:r>
          </a:p>
          <a:p>
            <a:pPr marL="518160" indent="-259080" lvl="1">
              <a:lnSpc>
                <a:spcPts val="3359"/>
              </a:lnSpc>
              <a:buFont typeface="Arial"/>
              <a:buChar char="•"/>
            </a:pPr>
            <a:r>
              <a:rPr lang="en-US" sz="2400">
                <a:solidFill>
                  <a:srgbClr val="000000"/>
                </a:solidFill>
                <a:latin typeface="Telegraf"/>
              </a:rPr>
              <a:t>Entrepreneurs and profit decide what is produced.</a:t>
            </a:r>
          </a:p>
          <a:p>
            <a:pPr marL="518160" indent="-259080" lvl="1">
              <a:lnSpc>
                <a:spcPts val="3359"/>
              </a:lnSpc>
              <a:buFont typeface="Arial"/>
              <a:buChar char="•"/>
            </a:pPr>
            <a:r>
              <a:rPr lang="en-US" sz="2400">
                <a:solidFill>
                  <a:srgbClr val="000000"/>
                </a:solidFill>
                <a:latin typeface="Telegraf"/>
              </a:rPr>
              <a:t>Firms employ individuals and seek the most efficient use of resources for higher profit.</a:t>
            </a:r>
          </a:p>
          <a:p>
            <a:pPr marL="518160" indent="-259080" lvl="1">
              <a:lnSpc>
                <a:spcPts val="3359"/>
              </a:lnSpc>
              <a:buFont typeface="Arial"/>
              <a:buChar char="•"/>
            </a:pPr>
            <a:r>
              <a:rPr lang="en-US" sz="2400">
                <a:solidFill>
                  <a:srgbClr val="000000"/>
                </a:solidFill>
                <a:latin typeface="Telegraf"/>
              </a:rPr>
              <a:t>Price determines who is able to pay for and purchase goods.</a:t>
            </a:r>
          </a:p>
          <a:p>
            <a:pPr marL="518160" indent="-259080" lvl="1">
              <a:lnSpc>
                <a:spcPts val="3359"/>
              </a:lnSpc>
              <a:buFont typeface="Arial"/>
              <a:buChar char="•"/>
            </a:pPr>
            <a:r>
              <a:rPr lang="en-US" sz="2400">
                <a:solidFill>
                  <a:srgbClr val="000000"/>
                </a:solidFill>
                <a:latin typeface="Telegraf"/>
              </a:rPr>
              <a:t>Theoretically, no government intervention.</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636524" y="7963011"/>
            <a:ext cx="3500782" cy="2590579"/>
          </a:xfrm>
          <a:prstGeom prst="rect">
            <a:avLst/>
          </a:prstGeom>
        </p:spPr>
      </p:pic>
      <p:grpSp>
        <p:nvGrpSpPr>
          <p:cNvPr name="Group 5" id="5"/>
          <p:cNvGrpSpPr/>
          <p:nvPr/>
        </p:nvGrpSpPr>
        <p:grpSpPr>
          <a:xfrm rot="0">
            <a:off x="1028700" y="435901"/>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Economics Systems</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658169" y="2517650"/>
            <a:ext cx="8485831" cy="577215"/>
          </a:xfrm>
          <a:prstGeom prst="rect">
            <a:avLst/>
          </a:prstGeom>
        </p:spPr>
        <p:txBody>
          <a:bodyPr anchor="t" rtlCol="false" tIns="0" lIns="0" bIns="0" rIns="0">
            <a:spAutoFit/>
          </a:bodyPr>
          <a:lstStyle/>
          <a:p>
            <a:pPr algn="ctr">
              <a:lnSpc>
                <a:spcPts val="4409"/>
              </a:lnSpc>
            </a:pPr>
            <a:r>
              <a:rPr lang="en-US" sz="3150">
                <a:solidFill>
                  <a:srgbClr val="F4900C"/>
                </a:solidFill>
                <a:latin typeface="Telegraf Bold"/>
              </a:rPr>
              <a:t>Centrally Planned</a:t>
            </a:r>
          </a:p>
        </p:txBody>
      </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9144000" y="2517650"/>
            <a:ext cx="8485831" cy="577215"/>
          </a:xfrm>
          <a:prstGeom prst="rect">
            <a:avLst/>
          </a:prstGeom>
        </p:spPr>
        <p:txBody>
          <a:bodyPr anchor="t" rtlCol="false" tIns="0" lIns="0" bIns="0" rIns="0">
            <a:spAutoFit/>
          </a:bodyPr>
          <a:lstStyle/>
          <a:p>
            <a:pPr algn="ctr">
              <a:lnSpc>
                <a:spcPts val="4409"/>
              </a:lnSpc>
            </a:pPr>
            <a:r>
              <a:rPr lang="en-US" sz="3150">
                <a:solidFill>
                  <a:srgbClr val="0961A0"/>
                </a:solidFill>
                <a:latin typeface="Telegraf Bold"/>
              </a:rPr>
              <a:t>Free Market</a:t>
            </a:r>
          </a:p>
        </p:txBody>
      </p:sp>
      <p:sp>
        <p:nvSpPr>
          <p:cNvPr name="TextBox 11" id="11"/>
          <p:cNvSpPr txBox="true"/>
          <p:nvPr/>
        </p:nvSpPr>
        <p:spPr>
          <a:xfrm rot="0">
            <a:off x="658169" y="3232888"/>
            <a:ext cx="8485831" cy="2529840"/>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000000"/>
                </a:solidFill>
                <a:latin typeface="Telegraf"/>
              </a:rPr>
              <a:t>All economic decisions made by the government</a:t>
            </a:r>
          </a:p>
          <a:p>
            <a:pPr marL="518160" indent="-259080" lvl="1">
              <a:lnSpc>
                <a:spcPts val="3359"/>
              </a:lnSpc>
              <a:buFont typeface="Arial"/>
              <a:buChar char="•"/>
            </a:pPr>
            <a:r>
              <a:rPr lang="en-US" sz="2400">
                <a:solidFill>
                  <a:srgbClr val="000000"/>
                </a:solidFill>
                <a:latin typeface="Telegraf"/>
              </a:rPr>
              <a:t>The government owns all Factors of Production.</a:t>
            </a:r>
          </a:p>
          <a:p>
            <a:pPr marL="518160" indent="-259080" lvl="1">
              <a:lnSpc>
                <a:spcPts val="3359"/>
              </a:lnSpc>
              <a:buFont typeface="Arial"/>
              <a:buChar char="•"/>
            </a:pPr>
            <a:r>
              <a:rPr lang="en-US" sz="2400">
                <a:solidFill>
                  <a:srgbClr val="000000"/>
                </a:solidFill>
                <a:latin typeface="Telegraf"/>
              </a:rPr>
              <a:t>The government decides what to produce.</a:t>
            </a:r>
          </a:p>
          <a:p>
            <a:pPr marL="518160" indent="-259080" lvl="1">
              <a:lnSpc>
                <a:spcPts val="3359"/>
              </a:lnSpc>
              <a:buFont typeface="Arial"/>
              <a:buChar char="•"/>
            </a:pPr>
            <a:r>
              <a:rPr lang="en-US" sz="2400">
                <a:solidFill>
                  <a:srgbClr val="000000"/>
                </a:solidFill>
                <a:latin typeface="Telegraf"/>
              </a:rPr>
              <a:t>The government decides how resources are used (including labour) and how to distribute goods within society.</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511640" y="6785960"/>
            <a:ext cx="3264719" cy="350104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Economics Systems</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4901085" y="2054564"/>
            <a:ext cx="8485831" cy="5772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Mixed Market</a:t>
            </a:r>
          </a:p>
        </p:txBody>
      </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2312768" y="2935190"/>
            <a:ext cx="13662465" cy="3096260"/>
          </a:xfrm>
          <a:prstGeom prst="rect">
            <a:avLst/>
          </a:prstGeom>
        </p:spPr>
        <p:txBody>
          <a:bodyPr anchor="t" rtlCol="false" tIns="0" lIns="0" bIns="0" rIns="0">
            <a:spAutoFit/>
          </a:bodyPr>
          <a:lstStyle/>
          <a:p>
            <a:pPr algn="ctr">
              <a:lnSpc>
                <a:spcPts val="3359"/>
              </a:lnSpc>
            </a:pPr>
            <a:r>
              <a:rPr lang="en-US" sz="2400">
                <a:solidFill>
                  <a:srgbClr val="000000"/>
                </a:solidFill>
                <a:latin typeface="Telegraf"/>
              </a:rPr>
              <a:t>In reality, all countries do not follow the extreme view of no government intervention (Free-Market) or full government intervention (Centrally Planned).</a:t>
            </a:r>
          </a:p>
          <a:p>
            <a:pPr>
              <a:lnSpc>
                <a:spcPts val="3359"/>
              </a:lnSpc>
            </a:pPr>
          </a:p>
          <a:p>
            <a:pPr>
              <a:lnSpc>
                <a:spcPts val="3359"/>
              </a:lnSpc>
            </a:pPr>
          </a:p>
          <a:p>
            <a:pPr>
              <a:lnSpc>
                <a:spcPts val="3359"/>
              </a:lnSpc>
            </a:pPr>
          </a:p>
          <a:p>
            <a:pPr algn="ctr">
              <a:lnSpc>
                <a:spcPts val="3919"/>
              </a:lnSpc>
            </a:pPr>
            <a:r>
              <a:rPr lang="en-US" sz="2799">
                <a:solidFill>
                  <a:srgbClr val="000000"/>
                </a:solidFill>
                <a:latin typeface="Telegraf"/>
              </a:rPr>
              <a:t>Most economies in the world today are </a:t>
            </a:r>
            <a:r>
              <a:rPr lang="en-US" sz="2799">
                <a:solidFill>
                  <a:srgbClr val="32A566"/>
                </a:solidFill>
                <a:latin typeface="Telegraf"/>
              </a:rPr>
              <a:t>mixed economies</a:t>
            </a:r>
            <a:r>
              <a:rPr lang="en-US" sz="2799">
                <a:solidFill>
                  <a:srgbClr val="000000"/>
                </a:solidFill>
                <a:latin typeface="Telegraf"/>
              </a:rPr>
              <a:t>. They incorporate some government intervention and some free-market principles.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00004" y="5550376"/>
            <a:ext cx="4887991" cy="4114800"/>
          </a:xfrm>
          <a:prstGeom prst="rect">
            <a:avLst/>
          </a:prstGeom>
        </p:spPr>
      </p:pic>
      <p:grpSp>
        <p:nvGrpSpPr>
          <p:cNvPr name="Group 3" id="3"/>
          <p:cNvGrpSpPr/>
          <p:nvPr/>
        </p:nvGrpSpPr>
        <p:grpSpPr>
          <a:xfrm rot="0">
            <a:off x="969289" y="1633001"/>
            <a:ext cx="16349422" cy="3510499"/>
            <a:chOff x="0" y="0"/>
            <a:chExt cx="21799229" cy="4680665"/>
          </a:xfrm>
        </p:grpSpPr>
        <p:sp>
          <p:nvSpPr>
            <p:cNvPr name="TextBox 4" id="4"/>
            <p:cNvSpPr txBox="true"/>
            <p:nvPr/>
          </p:nvSpPr>
          <p:spPr>
            <a:xfrm rot="0">
              <a:off x="0" y="257175"/>
              <a:ext cx="21799229" cy="37390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Production Possibilities Curve</a:t>
              </a:r>
            </a:p>
          </p:txBody>
        </p:sp>
        <p:sp>
          <p:nvSpPr>
            <p:cNvPr name="TextBox 5" id="5"/>
            <p:cNvSpPr txBox="true"/>
            <p:nvPr/>
          </p:nvSpPr>
          <p:spPr>
            <a:xfrm rot="0">
              <a:off x="0" y="41929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867026" y="1327087"/>
            <a:ext cx="4553948" cy="3628389"/>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Scarcity</a:t>
            </a:r>
            <a:r>
              <a:rPr lang="en-US" sz="3400">
                <a:solidFill>
                  <a:srgbClr val="C75F7D"/>
                </a:solidFill>
                <a:latin typeface="Telegraf"/>
              </a:rPr>
              <a:t> </a:t>
            </a:r>
          </a:p>
          <a:p>
            <a:pPr>
              <a:lnSpc>
                <a:spcPts val="4760"/>
              </a:lnSpc>
            </a:pP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grpSp>
        <p:nvGrpSpPr>
          <p:cNvPr name="Group 3" id="3"/>
          <p:cNvGrpSpPr/>
          <p:nvPr/>
        </p:nvGrpSpPr>
        <p:grpSpPr>
          <a:xfrm rot="0">
            <a:off x="7369964" y="4017631"/>
            <a:ext cx="3548072" cy="3549551"/>
            <a:chOff x="0" y="0"/>
            <a:chExt cx="4730762" cy="4732734"/>
          </a:xfrm>
        </p:grpSpPr>
        <p:pic>
          <p:nvPicPr>
            <p:cNvPr name="Picture 4" id="4"/>
            <p:cNvPicPr>
              <a:picLocks noChangeAspect="true"/>
            </p:cNvPicPr>
            <p:nvPr/>
          </p:nvPicPr>
          <p:blipFill>
            <a:blip r:embed="rId2"/>
            <a:srcRect l="0" t="0" r="0" b="0"/>
            <a:stretch>
              <a:fillRect/>
            </a:stretch>
          </p:blipFill>
          <p:spPr>
            <a:xfrm flipH="false" flipV="false" rot="0">
              <a:off x="0" y="0"/>
              <a:ext cx="4730762" cy="4732734"/>
            </a:xfrm>
            <a:prstGeom prst="rect">
              <a:avLst/>
            </a:prstGeom>
          </p:spPr>
        </p:pic>
        <p:sp>
          <p:nvSpPr>
            <p:cNvPr name="TextBox 5" id="5"/>
            <p:cNvSpPr txBox="true"/>
            <p:nvPr/>
          </p:nvSpPr>
          <p:spPr>
            <a:xfrm rot="0">
              <a:off x="86824" y="1773373"/>
              <a:ext cx="4643938" cy="1202888"/>
            </a:xfrm>
            <a:prstGeom prst="rect">
              <a:avLst/>
            </a:prstGeom>
          </p:spPr>
          <p:txBody>
            <a:bodyPr anchor="t" rtlCol="false" tIns="0" lIns="0" bIns="0" rIns="0">
              <a:spAutoFit/>
            </a:bodyPr>
            <a:lstStyle/>
            <a:p>
              <a:pPr algn="ctr">
                <a:lnSpc>
                  <a:spcPts val="5246"/>
                </a:lnSpc>
              </a:pPr>
              <a:r>
                <a:rPr lang="en-US" sz="3747">
                  <a:solidFill>
                    <a:srgbClr val="F7F7F7"/>
                  </a:solidFill>
                  <a:latin typeface="League Spartan Bold"/>
                </a:rPr>
                <a:t>ECONOMICS</a:t>
              </a:r>
            </a:p>
            <a:p>
              <a:pPr>
                <a:lnSpc>
                  <a:spcPts val="496"/>
                </a:lnSpc>
              </a:pPr>
            </a:p>
            <a:p>
              <a:pPr>
                <a:lnSpc>
                  <a:spcPts val="496"/>
                </a:lnSpc>
              </a:pPr>
            </a:p>
            <a:p>
              <a:pPr algn="ctr">
                <a:lnSpc>
                  <a:spcPts val="496"/>
                </a:lnSpc>
              </a:pPr>
              <a:r>
                <a:rPr lang="en-US" sz="354">
                  <a:solidFill>
                    <a:srgbClr val="FF5757"/>
                  </a:solidFill>
                  <a:latin typeface="Trocchi Bold"/>
                </a:rPr>
                <a:t>  </a:t>
              </a:r>
            </a:p>
            <a:p>
              <a:pPr algn="ctr">
                <a:lnSpc>
                  <a:spcPts val="496"/>
                </a:lnSpc>
              </a:pPr>
            </a:p>
          </p:txBody>
        </p:sp>
      </p:gr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978841" y="5639663"/>
            <a:ext cx="1709231" cy="1551128"/>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2688073" y="2339752"/>
            <a:ext cx="1475479" cy="1475479"/>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843950" y="8472766"/>
            <a:ext cx="1142218" cy="1533179"/>
          </a:xfrm>
          <a:prstGeom prst="rect">
            <a:avLst/>
          </a:prstGeom>
        </p:spPr>
      </p:pic>
      <p:pic>
        <p:nvPicPr>
          <p:cNvPr name="Picture 9" id="9"/>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5862131" y="8025597"/>
            <a:ext cx="1329526" cy="1477252"/>
          </a:xfrm>
          <a:prstGeom prst="rect">
            <a:avLst/>
          </a:prstGeom>
        </p:spPr>
      </p:pic>
      <p:pic>
        <p:nvPicPr>
          <p:cNvPr name="Picture 10" id="10"/>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1040456" y="9037762"/>
            <a:ext cx="1365106" cy="1164063"/>
          </a:xfrm>
          <a:prstGeom prst="rect">
            <a:avLst/>
          </a:prstGeom>
        </p:spPr>
      </p:pic>
      <p:pic>
        <p:nvPicPr>
          <p:cNvPr name="Picture 11" id="11"/>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4999190" y="5324599"/>
            <a:ext cx="1954269" cy="1996699"/>
          </a:xfrm>
          <a:prstGeom prst="rect">
            <a:avLst/>
          </a:prstGeom>
        </p:spPr>
      </p:pic>
      <p:pic>
        <p:nvPicPr>
          <p:cNvPr name="Picture 12" id="12"/>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4468485" y="2409317"/>
            <a:ext cx="2233639" cy="1655685"/>
          </a:xfrm>
          <a:prstGeom prst="rect">
            <a:avLst/>
          </a:prstGeom>
        </p:spPr>
      </p:pic>
      <p:pic>
        <p:nvPicPr>
          <p:cNvPr name="Picture 13" id="13"/>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7850735" y="1982027"/>
            <a:ext cx="2586531" cy="1833204"/>
          </a:xfrm>
          <a:prstGeom prst="rect">
            <a:avLst/>
          </a:prstGeom>
        </p:spPr>
      </p:pic>
      <p:pic>
        <p:nvPicPr>
          <p:cNvPr name="Picture 14" id="14"/>
          <p:cNvPicPr>
            <a:picLocks noChangeAspect="true"/>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0" t="0" r="0" b="0"/>
          <a:stretch>
            <a:fillRect/>
          </a:stretch>
        </p:blipFill>
        <p:spPr>
          <a:xfrm flipH="false" flipV="false" rot="0">
            <a:off x="15229937" y="8332239"/>
            <a:ext cx="1723522" cy="1814234"/>
          </a:xfrm>
          <a:prstGeom prst="rect">
            <a:avLst/>
          </a:prstGeom>
        </p:spPr>
      </p:pic>
      <p:grpSp>
        <p:nvGrpSpPr>
          <p:cNvPr name="Group 15" id="15"/>
          <p:cNvGrpSpPr/>
          <p:nvPr/>
        </p:nvGrpSpPr>
        <p:grpSpPr>
          <a:xfrm rot="0">
            <a:off x="1028700" y="283138"/>
            <a:ext cx="16349422" cy="1849974"/>
            <a:chOff x="0" y="0"/>
            <a:chExt cx="21799229" cy="2466632"/>
          </a:xfrm>
        </p:grpSpPr>
        <p:sp>
          <p:nvSpPr>
            <p:cNvPr name="TextBox 16" id="16"/>
            <p:cNvSpPr txBox="true"/>
            <p:nvPr/>
          </p:nvSpPr>
          <p:spPr>
            <a:xfrm rot="0">
              <a:off x="0" y="209550"/>
              <a:ext cx="21799229" cy="1572683"/>
            </a:xfrm>
            <a:prstGeom prst="rect">
              <a:avLst/>
            </a:prstGeom>
          </p:spPr>
          <p:txBody>
            <a:bodyPr anchor="t" rtlCol="false" tIns="0" lIns="0" bIns="0" rIns="0">
              <a:spAutoFit/>
            </a:bodyPr>
            <a:lstStyle/>
            <a:p>
              <a:pPr algn="ctr">
                <a:lnSpc>
                  <a:spcPts val="8359"/>
                </a:lnSpc>
              </a:pPr>
              <a:r>
                <a:rPr lang="en-US" sz="8799" spc="-439">
                  <a:solidFill>
                    <a:srgbClr val="000000"/>
                  </a:solidFill>
                  <a:latin typeface="League Spartan"/>
                </a:rPr>
                <a:t>The 9 Central Concepts</a:t>
              </a:r>
            </a:p>
          </p:txBody>
        </p:sp>
        <p:sp>
          <p:nvSpPr>
            <p:cNvPr name="TextBox 17" id="17"/>
            <p:cNvSpPr txBox="true"/>
            <p:nvPr/>
          </p:nvSpPr>
          <p:spPr>
            <a:xfrm rot="0">
              <a:off x="0" y="1978952"/>
              <a:ext cx="21799229" cy="487680"/>
            </a:xfrm>
            <a:prstGeom prst="rect">
              <a:avLst/>
            </a:prstGeom>
          </p:spPr>
          <p:txBody>
            <a:bodyPr anchor="t" rtlCol="false" tIns="0" lIns="0" bIns="0" rIns="0">
              <a:spAutoFit/>
            </a:bodyPr>
            <a:lstStyle/>
            <a:p>
              <a:pPr algn="l">
                <a:lnSpc>
                  <a:spcPts val="3022"/>
                </a:lnSpc>
              </a:pPr>
            </a:p>
          </p:txBody>
        </p:sp>
      </p:grpSp>
      <p:sp>
        <p:nvSpPr>
          <p:cNvPr name="TextBox 18" id="1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9" id="19"/>
          <p:cNvSpPr txBox="true"/>
          <p:nvPr/>
        </p:nvSpPr>
        <p:spPr>
          <a:xfrm rot="0">
            <a:off x="1422733" y="1698562"/>
            <a:ext cx="4553948" cy="3028314"/>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Efficiency</a:t>
            </a: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sp>
        <p:nvSpPr>
          <p:cNvPr name="TextBox 20" id="20"/>
          <p:cNvSpPr txBox="true"/>
          <p:nvPr/>
        </p:nvSpPr>
        <p:spPr>
          <a:xfrm rot="0">
            <a:off x="-390397" y="4622101"/>
            <a:ext cx="4553948" cy="3296920"/>
          </a:xfrm>
          <a:prstGeom prst="rect">
            <a:avLst/>
          </a:prstGeom>
        </p:spPr>
        <p:txBody>
          <a:bodyPr anchor="t" rtlCol="false" tIns="0" lIns="0" bIns="0" rIns="0">
            <a:spAutoFit/>
          </a:bodyPr>
          <a:lstStyle/>
          <a:p>
            <a:pPr algn="ctr">
              <a:lnSpc>
                <a:spcPts val="5180"/>
              </a:lnSpc>
            </a:pPr>
            <a:r>
              <a:rPr lang="en-US" sz="3700">
                <a:solidFill>
                  <a:srgbClr val="C75F7D"/>
                </a:solidFill>
                <a:latin typeface="Telegraf Bold"/>
              </a:rPr>
              <a:t>Sustainability</a:t>
            </a:r>
          </a:p>
          <a:p>
            <a:pPr>
              <a:lnSpc>
                <a:spcPts val="5180"/>
              </a:lnSpc>
            </a:pPr>
          </a:p>
          <a:p>
            <a:pPr>
              <a:lnSpc>
                <a:spcPts val="5180"/>
              </a:lnSpc>
            </a:pPr>
          </a:p>
          <a:p>
            <a:pPr algn="ctr">
              <a:lnSpc>
                <a:spcPts val="5180"/>
              </a:lnSpc>
            </a:pPr>
            <a:r>
              <a:rPr lang="en-US" sz="3700">
                <a:solidFill>
                  <a:srgbClr val="FF5757"/>
                </a:solidFill>
                <a:latin typeface="Telegraf Bold"/>
              </a:rPr>
              <a:t>  </a:t>
            </a:r>
          </a:p>
          <a:p>
            <a:pPr algn="ctr">
              <a:lnSpc>
                <a:spcPts val="5180"/>
              </a:lnSpc>
            </a:pPr>
          </a:p>
        </p:txBody>
      </p:sp>
      <p:sp>
        <p:nvSpPr>
          <p:cNvPr name="TextBox 21" id="21"/>
          <p:cNvSpPr txBox="true"/>
          <p:nvPr/>
        </p:nvSpPr>
        <p:spPr>
          <a:xfrm rot="0">
            <a:off x="138085" y="7804721"/>
            <a:ext cx="4553948" cy="3628389"/>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Equity</a:t>
            </a:r>
            <a:r>
              <a:rPr lang="en-US" sz="3400">
                <a:solidFill>
                  <a:srgbClr val="C75F7D"/>
                </a:solidFill>
                <a:latin typeface="Telegraf"/>
              </a:rPr>
              <a:t> </a:t>
            </a:r>
          </a:p>
          <a:p>
            <a:pPr>
              <a:lnSpc>
                <a:spcPts val="4760"/>
              </a:lnSpc>
            </a:pP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sp>
        <p:nvSpPr>
          <p:cNvPr name="TextBox 22" id="22"/>
          <p:cNvSpPr txBox="true"/>
          <p:nvPr/>
        </p:nvSpPr>
        <p:spPr>
          <a:xfrm rot="0">
            <a:off x="4036686" y="9505494"/>
            <a:ext cx="4980418" cy="3028314"/>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Economic Well-Being</a:t>
            </a: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sp>
        <p:nvSpPr>
          <p:cNvPr name="TextBox 23" id="23"/>
          <p:cNvSpPr txBox="true"/>
          <p:nvPr/>
        </p:nvSpPr>
        <p:spPr>
          <a:xfrm rot="0">
            <a:off x="13308330" y="1698562"/>
            <a:ext cx="4553948" cy="3028314"/>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Choice</a:t>
            </a: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sp>
        <p:nvSpPr>
          <p:cNvPr name="TextBox 24" id="24"/>
          <p:cNvSpPr txBox="true"/>
          <p:nvPr/>
        </p:nvSpPr>
        <p:spPr>
          <a:xfrm rot="0">
            <a:off x="13526822" y="4612576"/>
            <a:ext cx="4899005" cy="3028314"/>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Interdependence</a:t>
            </a: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sp>
        <p:nvSpPr>
          <p:cNvPr name="TextBox 25" id="25"/>
          <p:cNvSpPr txBox="true"/>
          <p:nvPr/>
        </p:nvSpPr>
        <p:spPr>
          <a:xfrm rot="0">
            <a:off x="14072646" y="7833296"/>
            <a:ext cx="4038105" cy="2583199"/>
          </a:xfrm>
          <a:prstGeom prst="rect">
            <a:avLst/>
          </a:prstGeom>
        </p:spPr>
        <p:txBody>
          <a:bodyPr anchor="t" rtlCol="false" tIns="0" lIns="0" bIns="0" rIns="0">
            <a:spAutoFit/>
          </a:bodyPr>
          <a:lstStyle/>
          <a:p>
            <a:pPr algn="ctr">
              <a:lnSpc>
                <a:spcPts val="4093"/>
              </a:lnSpc>
            </a:pPr>
            <a:r>
              <a:rPr lang="en-US" sz="2924">
                <a:solidFill>
                  <a:srgbClr val="C75F7D"/>
                </a:solidFill>
                <a:latin typeface="Telegraf Bold"/>
              </a:rPr>
              <a:t>Change</a:t>
            </a:r>
          </a:p>
          <a:p>
            <a:pPr>
              <a:lnSpc>
                <a:spcPts val="4093"/>
              </a:lnSpc>
            </a:pPr>
          </a:p>
          <a:p>
            <a:pPr>
              <a:lnSpc>
                <a:spcPts val="4093"/>
              </a:lnSpc>
            </a:pPr>
          </a:p>
          <a:p>
            <a:pPr algn="ctr">
              <a:lnSpc>
                <a:spcPts val="4093"/>
              </a:lnSpc>
            </a:pPr>
            <a:r>
              <a:rPr lang="en-US" sz="2924">
                <a:solidFill>
                  <a:srgbClr val="FF5757"/>
                </a:solidFill>
                <a:latin typeface="Telegraf Bold"/>
              </a:rPr>
              <a:t>  </a:t>
            </a:r>
          </a:p>
          <a:p>
            <a:pPr algn="ctr">
              <a:lnSpc>
                <a:spcPts val="4093"/>
              </a:lnSpc>
            </a:pPr>
          </a:p>
        </p:txBody>
      </p:sp>
      <p:sp>
        <p:nvSpPr>
          <p:cNvPr name="TextBox 26" id="26"/>
          <p:cNvSpPr txBox="true"/>
          <p:nvPr/>
        </p:nvSpPr>
        <p:spPr>
          <a:xfrm rot="0">
            <a:off x="9203411" y="8434638"/>
            <a:ext cx="4553948" cy="3028314"/>
          </a:xfrm>
          <a:prstGeom prst="rect">
            <a:avLst/>
          </a:prstGeom>
        </p:spPr>
        <p:txBody>
          <a:bodyPr anchor="t" rtlCol="false" tIns="0" lIns="0" bIns="0" rIns="0">
            <a:spAutoFit/>
          </a:bodyPr>
          <a:lstStyle/>
          <a:p>
            <a:pPr algn="ctr">
              <a:lnSpc>
                <a:spcPts val="4760"/>
              </a:lnSpc>
            </a:pPr>
            <a:r>
              <a:rPr lang="en-US" sz="3400">
                <a:solidFill>
                  <a:srgbClr val="C75F7D"/>
                </a:solidFill>
                <a:latin typeface="Telegraf Bold"/>
              </a:rPr>
              <a:t>Intervention</a:t>
            </a:r>
          </a:p>
          <a:p>
            <a:pPr>
              <a:lnSpc>
                <a:spcPts val="4760"/>
              </a:lnSpc>
            </a:pPr>
          </a:p>
          <a:p>
            <a:pPr>
              <a:lnSpc>
                <a:spcPts val="4760"/>
              </a:lnSpc>
            </a:pPr>
          </a:p>
          <a:p>
            <a:pPr algn="ctr">
              <a:lnSpc>
                <a:spcPts val="4760"/>
              </a:lnSpc>
            </a:pPr>
            <a:r>
              <a:rPr lang="en-US" sz="3400">
                <a:solidFill>
                  <a:srgbClr val="FF5757"/>
                </a:solidFill>
                <a:latin typeface="Telegraf Bold"/>
              </a:rPr>
              <a:t>  </a:t>
            </a:r>
          </a:p>
          <a:p>
            <a:pPr algn="ctr">
              <a:lnSpc>
                <a:spcPts val="4760"/>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203411" y="3792726"/>
            <a:ext cx="7103435" cy="6494274"/>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852283" y="6370665"/>
            <a:ext cx="3916335" cy="3916335"/>
          </a:xfrm>
          <a:prstGeom prst="rect">
            <a:avLst/>
          </a:prstGeom>
        </p:spPr>
      </p:pic>
      <p:grpSp>
        <p:nvGrpSpPr>
          <p:cNvPr name="Group 4" id="4"/>
          <p:cNvGrpSpPr/>
          <p:nvPr/>
        </p:nvGrpSpPr>
        <p:grpSpPr>
          <a:xfrm rot="0">
            <a:off x="1028700" y="539406"/>
            <a:ext cx="16349422" cy="1970625"/>
            <a:chOff x="0" y="0"/>
            <a:chExt cx="21799229" cy="2627500"/>
          </a:xfrm>
        </p:grpSpPr>
        <p:sp>
          <p:nvSpPr>
            <p:cNvPr name="TextBox 5" id="5"/>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(PPF)</a:t>
              </a:r>
            </a:p>
          </p:txBody>
        </p:sp>
        <p:sp>
          <p:nvSpPr>
            <p:cNvPr name="TextBox 6" id="6"/>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2372659" y="2240791"/>
            <a:ext cx="13661504" cy="481330"/>
          </a:xfrm>
          <a:prstGeom prst="rect">
            <a:avLst/>
          </a:prstGeom>
        </p:spPr>
        <p:txBody>
          <a:bodyPr anchor="t" rtlCol="false" tIns="0" lIns="0" bIns="0" rIns="0">
            <a:spAutoFit/>
          </a:bodyPr>
          <a:lstStyle/>
          <a:p>
            <a:pPr algn="ctr">
              <a:lnSpc>
                <a:spcPts val="3919"/>
              </a:lnSpc>
            </a:pPr>
            <a:r>
              <a:rPr lang="en-US" sz="2799" u="sng">
                <a:solidFill>
                  <a:srgbClr val="000000"/>
                </a:solidFill>
                <a:latin typeface="League Spartan Bold"/>
              </a:rPr>
              <a:t>Production Possibilities Curve/Frontier</a:t>
            </a:r>
          </a:p>
        </p:txBody>
      </p:sp>
      <p:sp>
        <p:nvSpPr>
          <p:cNvPr name="TextBox 9" id="9"/>
          <p:cNvSpPr txBox="true"/>
          <p:nvPr/>
        </p:nvSpPr>
        <p:spPr>
          <a:xfrm rot="0">
            <a:off x="3323650" y="2777996"/>
            <a:ext cx="11759522"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A model designed to show the alternative combinations a firm or country can produce using their maximum resources.</a:t>
            </a:r>
          </a:p>
        </p:txBody>
      </p:sp>
      <p:sp>
        <p:nvSpPr>
          <p:cNvPr name="TextBox 10" id="10"/>
          <p:cNvSpPr txBox="true"/>
          <p:nvPr/>
        </p:nvSpPr>
        <p:spPr>
          <a:xfrm rot="0">
            <a:off x="237621" y="4509349"/>
            <a:ext cx="13661504" cy="481330"/>
          </a:xfrm>
          <a:prstGeom prst="rect">
            <a:avLst/>
          </a:prstGeom>
        </p:spPr>
        <p:txBody>
          <a:bodyPr anchor="t" rtlCol="false" tIns="0" lIns="0" bIns="0" rIns="0">
            <a:spAutoFit/>
          </a:bodyPr>
          <a:lstStyle/>
          <a:p>
            <a:pPr>
              <a:lnSpc>
                <a:spcPts val="3919"/>
              </a:lnSpc>
            </a:pPr>
            <a:r>
              <a:rPr lang="en-US" sz="2799" u="sng">
                <a:solidFill>
                  <a:srgbClr val="000000"/>
                </a:solidFill>
                <a:latin typeface="League Spartan Bold"/>
              </a:rPr>
              <a:t>Assumptions of the PPC</a:t>
            </a:r>
          </a:p>
        </p:txBody>
      </p:sp>
      <p:sp>
        <p:nvSpPr>
          <p:cNvPr name="TextBox 11" id="11"/>
          <p:cNvSpPr txBox="true"/>
          <p:nvPr/>
        </p:nvSpPr>
        <p:spPr>
          <a:xfrm rot="0">
            <a:off x="237621" y="5000625"/>
            <a:ext cx="7988683" cy="2248535"/>
          </a:xfrm>
          <a:prstGeom prst="rect">
            <a:avLst/>
          </a:prstGeom>
        </p:spPr>
        <p:txBody>
          <a:bodyPr anchor="t" rtlCol="false" tIns="0" lIns="0" bIns="0" rIns="0">
            <a:spAutoFit/>
          </a:bodyPr>
          <a:lstStyle/>
          <a:p>
            <a:pPr marL="604519" indent="-302260" lvl="1">
              <a:lnSpc>
                <a:spcPts val="4479"/>
              </a:lnSpc>
              <a:buFont typeface="Arial"/>
              <a:buChar char="•"/>
            </a:pPr>
            <a:r>
              <a:rPr lang="en-US" sz="2799">
                <a:solidFill>
                  <a:srgbClr val="000000"/>
                </a:solidFill>
                <a:latin typeface="Telegraf"/>
              </a:rPr>
              <a:t>Only 2 goods can be produced</a:t>
            </a:r>
          </a:p>
          <a:p>
            <a:pPr marL="604519" indent="-302260" lvl="1">
              <a:lnSpc>
                <a:spcPts val="4479"/>
              </a:lnSpc>
              <a:buFont typeface="Arial"/>
              <a:buChar char="•"/>
            </a:pPr>
            <a:r>
              <a:rPr lang="en-US" sz="2799">
                <a:solidFill>
                  <a:srgbClr val="000000"/>
                </a:solidFill>
                <a:latin typeface="Telegraf"/>
              </a:rPr>
              <a:t>Full Employment (All possible jobs are filled)</a:t>
            </a:r>
          </a:p>
          <a:p>
            <a:pPr marL="604519" indent="-302260" lvl="1">
              <a:lnSpc>
                <a:spcPts val="4479"/>
              </a:lnSpc>
              <a:buFont typeface="Arial"/>
              <a:buChar char="•"/>
            </a:pPr>
            <a:r>
              <a:rPr lang="en-US" sz="2799">
                <a:solidFill>
                  <a:srgbClr val="000000"/>
                </a:solidFill>
                <a:latin typeface="Telegraf"/>
              </a:rPr>
              <a:t>Fixed Resources </a:t>
            </a:r>
          </a:p>
          <a:p>
            <a:pPr marL="604519" indent="-302260" lvl="1">
              <a:lnSpc>
                <a:spcPts val="4479"/>
              </a:lnSpc>
              <a:buFont typeface="Arial"/>
              <a:buChar char="•"/>
            </a:pPr>
            <a:r>
              <a:rPr lang="en-US" sz="2799">
                <a:solidFill>
                  <a:srgbClr val="000000"/>
                </a:solidFill>
                <a:latin typeface="Telegraf"/>
              </a:rPr>
              <a:t>Fixed Technology</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747868" y="4607776"/>
            <a:ext cx="12792265" cy="1900659"/>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944620" y="7065293"/>
            <a:ext cx="1610853" cy="3221707"/>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1234184">
            <a:off x="3592515" y="7331628"/>
            <a:ext cx="2806837" cy="3282851"/>
          </a:xfrm>
          <a:prstGeom prst="rect">
            <a:avLst/>
          </a:prstGeom>
        </p:spPr>
      </p:pic>
      <p:grpSp>
        <p:nvGrpSpPr>
          <p:cNvPr name="Group 5" id="5"/>
          <p:cNvGrpSpPr/>
          <p:nvPr/>
        </p:nvGrpSpPr>
        <p:grpSpPr>
          <a:xfrm rot="0">
            <a:off x="1028700" y="539406"/>
            <a:ext cx="16349422" cy="1970625"/>
            <a:chOff x="0" y="0"/>
            <a:chExt cx="21799229" cy="2627500"/>
          </a:xfrm>
        </p:grpSpPr>
        <p:sp>
          <p:nvSpPr>
            <p:cNvPr name="TextBox 6" id="6"/>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Plotting a PPC Curve</a:t>
              </a:r>
            </a:p>
          </p:txBody>
        </p:sp>
        <p:sp>
          <p:nvSpPr>
            <p:cNvPr name="TextBox 7" id="7"/>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2313248" y="3296358"/>
            <a:ext cx="13661504" cy="481330"/>
          </a:xfrm>
          <a:prstGeom prst="rect">
            <a:avLst/>
          </a:prstGeom>
        </p:spPr>
        <p:txBody>
          <a:bodyPr anchor="t" rtlCol="false" tIns="0" lIns="0" bIns="0" rIns="0">
            <a:spAutoFit/>
          </a:bodyPr>
          <a:lstStyle/>
          <a:p>
            <a:pPr algn="ctr">
              <a:lnSpc>
                <a:spcPts val="3919"/>
              </a:lnSpc>
            </a:pPr>
            <a:r>
              <a:rPr lang="en-US" sz="2799" u="sng">
                <a:solidFill>
                  <a:srgbClr val="C70B01"/>
                </a:solidFill>
                <a:latin typeface="League Spartan Bold"/>
              </a:rPr>
              <a:t>Attempt to construct a PPC curve from the information below</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1876472"/>
            <a:ext cx="9069720" cy="8231458"/>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7655310" y="2700933"/>
            <a:ext cx="10119988" cy="1503616"/>
          </a:xfrm>
          <a:prstGeom prst="rect">
            <a:avLst/>
          </a:prstGeom>
        </p:spPr>
      </p:pic>
      <p:grpSp>
        <p:nvGrpSpPr>
          <p:cNvPr name="Group 4" id="4"/>
          <p:cNvGrpSpPr/>
          <p:nvPr/>
        </p:nvGrpSpPr>
        <p:grpSpPr>
          <a:xfrm rot="0">
            <a:off x="1028700" y="539406"/>
            <a:ext cx="16349422" cy="1970625"/>
            <a:chOff x="0" y="0"/>
            <a:chExt cx="21799229" cy="2627500"/>
          </a:xfrm>
        </p:grpSpPr>
        <p:sp>
          <p:nvSpPr>
            <p:cNvPr name="TextBox 5" id="5"/>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Plotting a PPC Curve</a:t>
              </a:r>
            </a:p>
          </p:txBody>
        </p:sp>
        <p:sp>
          <p:nvSpPr>
            <p:cNvPr name="TextBox 6" id="6"/>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732303"/>
            <a:ext cx="4114800" cy="4114800"/>
          </a:xfrm>
          <a:prstGeom prst="rect">
            <a:avLst/>
          </a:prstGeom>
        </p:spPr>
      </p:pic>
      <p:grpSp>
        <p:nvGrpSpPr>
          <p:cNvPr name="Group 3" id="3"/>
          <p:cNvGrpSpPr/>
          <p:nvPr/>
        </p:nvGrpSpPr>
        <p:grpSpPr>
          <a:xfrm rot="0">
            <a:off x="1028700" y="4009339"/>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Efficiency</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2224921"/>
            <a:ext cx="7938544" cy="7033379"/>
          </a:xfrm>
          <a:prstGeom prst="rect">
            <a:avLst/>
          </a:prstGeom>
        </p:spPr>
      </p:pic>
      <p:grpSp>
        <p:nvGrpSpPr>
          <p:cNvPr name="Group 3" id="3"/>
          <p:cNvGrpSpPr/>
          <p:nvPr/>
        </p:nvGrpSpPr>
        <p:grpSpPr>
          <a:xfrm rot="0">
            <a:off x="909878"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Efficiency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7938544" y="1737787"/>
            <a:ext cx="10349456" cy="6334760"/>
          </a:xfrm>
          <a:prstGeom prst="rect">
            <a:avLst/>
          </a:prstGeom>
        </p:spPr>
        <p:txBody>
          <a:bodyPr anchor="t" rtlCol="false" tIns="0" lIns="0" bIns="0" rIns="0">
            <a:spAutoFit/>
          </a:bodyPr>
          <a:lstStyle/>
          <a:p>
            <a:pPr algn="ctr">
              <a:lnSpc>
                <a:spcPts val="3919"/>
              </a:lnSpc>
            </a:pPr>
            <a:r>
              <a:rPr lang="en-US" sz="2799" u="sng">
                <a:solidFill>
                  <a:srgbClr val="1377EA"/>
                </a:solidFill>
                <a:latin typeface="Telegraf Bold"/>
              </a:rPr>
              <a:t>Efficiency </a:t>
            </a:r>
            <a:r>
              <a:rPr lang="en-US" sz="2799">
                <a:solidFill>
                  <a:srgbClr val="000000"/>
                </a:solidFill>
                <a:latin typeface="Telegraf"/>
              </a:rPr>
              <a:t>- resources are being used in the best possible way. There is no waste and no improvements to be made.</a:t>
            </a:r>
          </a:p>
          <a:p>
            <a:pPr algn="ctr">
              <a:lnSpc>
                <a:spcPts val="4409"/>
              </a:lnSpc>
            </a:pPr>
          </a:p>
          <a:p>
            <a:pPr>
              <a:lnSpc>
                <a:spcPts val="3359"/>
              </a:lnSpc>
            </a:pPr>
            <a:r>
              <a:rPr lang="en-US" sz="2400">
                <a:solidFill>
                  <a:srgbClr val="0C1216"/>
                </a:solidFill>
                <a:latin typeface="Telegraf Bold"/>
              </a:rPr>
              <a:t>Point B, C, and D - </a:t>
            </a:r>
            <a:r>
              <a:rPr lang="en-US" sz="2400">
                <a:solidFill>
                  <a:srgbClr val="0C1216"/>
                </a:solidFill>
                <a:latin typeface="Telegraf"/>
              </a:rPr>
              <a:t>Efficient. All resources are used at their maximum potential.</a:t>
            </a:r>
          </a:p>
          <a:p>
            <a:pPr>
              <a:lnSpc>
                <a:spcPts val="3919"/>
              </a:lnSpc>
            </a:pPr>
          </a:p>
          <a:p>
            <a:pPr>
              <a:lnSpc>
                <a:spcPts val="3359"/>
              </a:lnSpc>
            </a:pPr>
            <a:r>
              <a:rPr lang="en-US" sz="2400">
                <a:solidFill>
                  <a:srgbClr val="0C1216"/>
                </a:solidFill>
                <a:latin typeface="Telegraf Bold"/>
              </a:rPr>
              <a:t>Point A (Any point inside the curve) - </a:t>
            </a:r>
            <a:r>
              <a:rPr lang="en-US" sz="2400">
                <a:solidFill>
                  <a:srgbClr val="0C1216"/>
                </a:solidFill>
                <a:latin typeface="Telegraf"/>
              </a:rPr>
              <a:t>Inefficient as all resources are not being used to the fullest and efficiency could be improved by moving to point B, C, or D. </a:t>
            </a:r>
          </a:p>
          <a:p>
            <a:pPr>
              <a:lnSpc>
                <a:spcPts val="3359"/>
              </a:lnSpc>
            </a:pPr>
          </a:p>
          <a:p>
            <a:pPr>
              <a:lnSpc>
                <a:spcPts val="3359"/>
              </a:lnSpc>
            </a:pPr>
            <a:r>
              <a:rPr lang="en-US" sz="2400">
                <a:solidFill>
                  <a:srgbClr val="0C1216"/>
                </a:solidFill>
                <a:latin typeface="Telegraf"/>
              </a:rPr>
              <a:t>Point A can also represent an inefficiency due to unemployment.</a:t>
            </a:r>
          </a:p>
          <a:p>
            <a:pPr>
              <a:lnSpc>
                <a:spcPts val="3919"/>
              </a:lnSpc>
            </a:pPr>
          </a:p>
          <a:p>
            <a:pPr>
              <a:lnSpc>
                <a:spcPts val="3359"/>
              </a:lnSpc>
            </a:pPr>
            <a:r>
              <a:rPr lang="en-US" sz="2400">
                <a:solidFill>
                  <a:srgbClr val="0C1216"/>
                </a:solidFill>
                <a:latin typeface="Telegraf Bold"/>
              </a:rPr>
              <a:t>Point E (Any point outside the curve)- </a:t>
            </a:r>
            <a:r>
              <a:rPr lang="en-US" sz="2400">
                <a:solidFill>
                  <a:srgbClr val="0C1216"/>
                </a:solidFill>
                <a:latin typeface="Telegraf"/>
              </a:rPr>
              <a:t>Impossible or unattainable given current resources.</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063109" y="7941514"/>
            <a:ext cx="2346893" cy="2255951"/>
          </a:xfrm>
          <a:prstGeom prst="rect">
            <a:avLst/>
          </a:prstGeom>
        </p:spPr>
      </p:pic>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909878" y="3581925"/>
            <a:ext cx="16349422" cy="3123150"/>
            <a:chOff x="0" y="0"/>
            <a:chExt cx="21799229" cy="4164200"/>
          </a:xfrm>
        </p:grpSpPr>
        <p:sp>
          <p:nvSpPr>
            <p:cNvPr name="TextBox 3" id="3"/>
            <p:cNvSpPr txBox="true"/>
            <p:nvPr/>
          </p:nvSpPr>
          <p:spPr>
            <a:xfrm rot="0">
              <a:off x="0" y="228600"/>
              <a:ext cx="21799229" cy="32512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Opportunity Cost, Scarcity, and Choice</a:t>
              </a:r>
            </a:p>
          </p:txBody>
        </p:sp>
        <p:sp>
          <p:nvSpPr>
            <p:cNvPr name="TextBox 4" id="4"/>
            <p:cNvSpPr txBox="true"/>
            <p:nvPr/>
          </p:nvSpPr>
          <p:spPr>
            <a:xfrm rot="0">
              <a:off x="0" y="3676520"/>
              <a:ext cx="21799229" cy="487680"/>
            </a:xfrm>
            <a:prstGeom prst="rect">
              <a:avLst/>
            </a:prstGeom>
          </p:spPr>
          <p:txBody>
            <a:bodyPr anchor="t" rtlCol="false" tIns="0" lIns="0" bIns="0" rIns="0">
              <a:spAutoFit/>
            </a:bodyPr>
            <a:lstStyle/>
            <a:p>
              <a:pPr algn="l">
                <a:lnSpc>
                  <a:spcPts val="3022"/>
                </a:lnSpc>
              </a:pP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94544" y="6360776"/>
            <a:ext cx="4980091" cy="4114800"/>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746553" y="5993130"/>
            <a:ext cx="2221992" cy="411480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63477" y="5993130"/>
            <a:ext cx="4714875" cy="4114800"/>
          </a:xfrm>
          <a:prstGeom prst="rect">
            <a:avLst/>
          </a:prstGeom>
        </p:spPr>
      </p:pic>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59779" y="3777102"/>
            <a:ext cx="6920538" cy="6131447"/>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8278046">
            <a:off x="3421083" y="5858366"/>
            <a:ext cx="3235663" cy="784648"/>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410201">
            <a:off x="13520180" y="6805283"/>
            <a:ext cx="4114800" cy="4114800"/>
          </a:xfrm>
          <a:prstGeom prst="rect">
            <a:avLst/>
          </a:prstGeom>
        </p:spPr>
      </p:pic>
      <p:grpSp>
        <p:nvGrpSpPr>
          <p:cNvPr name="Group 5" id="5"/>
          <p:cNvGrpSpPr/>
          <p:nvPr/>
        </p:nvGrpSpPr>
        <p:grpSpPr>
          <a:xfrm rot="0">
            <a:off x="1028700" y="435901"/>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Opportunity Cost</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170892" y="2565275"/>
            <a:ext cx="16088408" cy="481330"/>
          </a:xfrm>
          <a:prstGeom prst="rect">
            <a:avLst/>
          </a:prstGeom>
        </p:spPr>
        <p:txBody>
          <a:bodyPr anchor="t" rtlCol="false" tIns="0" lIns="0" bIns="0" rIns="0">
            <a:spAutoFit/>
          </a:bodyPr>
          <a:lstStyle/>
          <a:p>
            <a:pPr algn="ctr">
              <a:lnSpc>
                <a:spcPts val="3919"/>
              </a:lnSpc>
            </a:pPr>
            <a:r>
              <a:rPr lang="en-US" sz="2799">
                <a:solidFill>
                  <a:srgbClr val="0C1216"/>
                </a:solidFill>
                <a:latin typeface="League Spartan Bold"/>
              </a:rPr>
              <a:t>The PPC model is great for analyzing the concept of opportunity cost. </a:t>
            </a:r>
          </a:p>
        </p:txBody>
      </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6904276" y="3996182"/>
            <a:ext cx="10473846" cy="1967230"/>
          </a:xfrm>
          <a:prstGeom prst="rect">
            <a:avLst/>
          </a:prstGeom>
        </p:spPr>
        <p:txBody>
          <a:bodyPr anchor="t" rtlCol="false" tIns="0" lIns="0" bIns="0" rIns="0">
            <a:spAutoFit/>
          </a:bodyPr>
          <a:lstStyle/>
          <a:p>
            <a:pPr algn="ctr">
              <a:lnSpc>
                <a:spcPts val="3919"/>
              </a:lnSpc>
            </a:pPr>
            <a:r>
              <a:rPr lang="en-US" sz="2799">
                <a:solidFill>
                  <a:srgbClr val="397DC9"/>
                </a:solidFill>
                <a:latin typeface="League Spartan Bold"/>
              </a:rPr>
              <a:t>For example, a movement from point B to point D would represent an increase in the production of Good B.</a:t>
            </a:r>
          </a:p>
          <a:p>
            <a:pPr algn="ctr">
              <a:lnSpc>
                <a:spcPts val="3919"/>
              </a:lnSpc>
            </a:pPr>
          </a:p>
          <a:p>
            <a:pPr algn="ctr">
              <a:lnSpc>
                <a:spcPts val="3919"/>
              </a:lnSpc>
            </a:pPr>
            <a:r>
              <a:rPr lang="en-US" sz="2799">
                <a:solidFill>
                  <a:srgbClr val="397DC9"/>
                </a:solidFill>
                <a:latin typeface="League Spartan Bold"/>
              </a:rPr>
              <a:t>The opportunity cost would be some quantity of Good A.</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32989" y="6128813"/>
            <a:ext cx="4503201" cy="4114800"/>
          </a:xfrm>
          <a:prstGeom prst="rect">
            <a:avLst/>
          </a:prstGeom>
        </p:spPr>
      </p:pic>
      <p:grpSp>
        <p:nvGrpSpPr>
          <p:cNvPr name="Group 3" id="3"/>
          <p:cNvGrpSpPr/>
          <p:nvPr/>
        </p:nvGrpSpPr>
        <p:grpSpPr>
          <a:xfrm rot="0">
            <a:off x="909878" y="4158187"/>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Opportunity Cost Practice</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2640899"/>
            <a:ext cx="8155916" cy="7467031"/>
          </a:xfrm>
          <a:prstGeom prst="rect">
            <a:avLst/>
          </a:prstGeom>
        </p:spPr>
      </p:pic>
      <p:grpSp>
        <p:nvGrpSpPr>
          <p:cNvPr name="Group 3" id="3"/>
          <p:cNvGrpSpPr/>
          <p:nvPr/>
        </p:nvGrpSpPr>
        <p:grpSpPr>
          <a:xfrm rot="0">
            <a:off x="969289" y="545955"/>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000000"/>
                  </a:solidFill>
                  <a:latin typeface="League Spartan"/>
                </a:rPr>
                <a:t>Opportunity Cost Practice</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9355708" y="1948254"/>
            <a:ext cx="8074215" cy="7972933"/>
          </a:xfrm>
          <a:prstGeom prst="rect">
            <a:avLst/>
          </a:prstGeom>
        </p:spPr>
        <p:txBody>
          <a:bodyPr anchor="t" rtlCol="false" tIns="0" lIns="0" bIns="0" rIns="0">
            <a:spAutoFit/>
          </a:bodyPr>
          <a:lstStyle/>
          <a:p>
            <a:pPr algn="ctr">
              <a:lnSpc>
                <a:spcPts val="4255"/>
              </a:lnSpc>
            </a:pPr>
            <a:r>
              <a:rPr lang="en-US" sz="2799">
                <a:solidFill>
                  <a:srgbClr val="397DC9"/>
                </a:solidFill>
                <a:latin typeface="League Spartan Bold"/>
              </a:rPr>
              <a:t>What is the opportunity cost of moving from point C to D?</a:t>
            </a:r>
          </a:p>
          <a:p>
            <a:pPr algn="ctr">
              <a:lnSpc>
                <a:spcPts val="4255"/>
              </a:lnSpc>
            </a:pPr>
          </a:p>
          <a:p>
            <a:pPr algn="ctr">
              <a:lnSpc>
                <a:spcPts val="4255"/>
              </a:lnSpc>
            </a:pPr>
            <a:r>
              <a:rPr lang="en-US" sz="2799">
                <a:solidFill>
                  <a:srgbClr val="397DC9"/>
                </a:solidFill>
                <a:latin typeface="League Spartan Bold"/>
              </a:rPr>
              <a:t>What is the opportunity cost of moving from point D to A?</a:t>
            </a:r>
          </a:p>
          <a:p>
            <a:pPr algn="ctr">
              <a:lnSpc>
                <a:spcPts val="4255"/>
              </a:lnSpc>
            </a:pPr>
          </a:p>
          <a:p>
            <a:pPr algn="ctr">
              <a:lnSpc>
                <a:spcPts val="4255"/>
              </a:lnSpc>
            </a:pPr>
            <a:r>
              <a:rPr lang="en-US" sz="2799">
                <a:solidFill>
                  <a:srgbClr val="397DC9"/>
                </a:solidFill>
                <a:latin typeface="League Spartan Bold"/>
              </a:rPr>
              <a:t>What is the opportunity cost of moving from point F to D?</a:t>
            </a:r>
          </a:p>
          <a:p>
            <a:pPr algn="ctr">
              <a:lnSpc>
                <a:spcPts val="4255"/>
              </a:lnSpc>
            </a:pPr>
          </a:p>
          <a:p>
            <a:pPr algn="ctr">
              <a:lnSpc>
                <a:spcPts val="4255"/>
              </a:lnSpc>
            </a:pPr>
            <a:r>
              <a:rPr lang="en-US" sz="2799">
                <a:solidFill>
                  <a:srgbClr val="397DC9"/>
                </a:solidFill>
                <a:latin typeface="League Spartan Bold"/>
              </a:rPr>
              <a:t>What is the opportunity cost of moving from point A to E?</a:t>
            </a:r>
          </a:p>
          <a:p>
            <a:pPr algn="ctr">
              <a:lnSpc>
                <a:spcPts val="4255"/>
              </a:lnSpc>
            </a:pPr>
          </a:p>
          <a:p>
            <a:pPr algn="ctr">
              <a:lnSpc>
                <a:spcPts val="4255"/>
              </a:lnSpc>
            </a:pPr>
            <a:r>
              <a:rPr lang="en-US" sz="2799">
                <a:solidFill>
                  <a:srgbClr val="397DC9"/>
                </a:solidFill>
                <a:latin typeface="League Spartan Bold"/>
              </a:rPr>
              <a:t>What can be stated about point G?</a:t>
            </a:r>
          </a:p>
          <a:p>
            <a:pPr algn="ctr">
              <a:lnSpc>
                <a:spcPts val="4255"/>
              </a:lnSpc>
            </a:pPr>
          </a:p>
          <a:p>
            <a:pPr algn="ctr">
              <a:lnSpc>
                <a:spcPts val="4255"/>
              </a:lnSpc>
            </a:pPr>
            <a:r>
              <a:rPr lang="en-US" sz="2799">
                <a:solidFill>
                  <a:srgbClr val="397DC9"/>
                </a:solidFill>
                <a:latin typeface="League Spartan Bold"/>
              </a:rPr>
              <a:t>What can be stated about point F?</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2640899"/>
            <a:ext cx="8155916" cy="7467031"/>
          </a:xfrm>
          <a:prstGeom prst="rect">
            <a:avLst/>
          </a:prstGeom>
        </p:spPr>
      </p:pic>
      <p:grpSp>
        <p:nvGrpSpPr>
          <p:cNvPr name="Group 3" id="3"/>
          <p:cNvGrpSpPr/>
          <p:nvPr/>
        </p:nvGrpSpPr>
        <p:grpSpPr>
          <a:xfrm rot="0">
            <a:off x="969289" y="545955"/>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000000"/>
                  </a:solidFill>
                  <a:latin typeface="League Spartan"/>
                </a:rPr>
                <a:t>Opportunity Cost Practice</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7982990" y="1948254"/>
            <a:ext cx="8074215" cy="7972933"/>
          </a:xfrm>
          <a:prstGeom prst="rect">
            <a:avLst/>
          </a:prstGeom>
        </p:spPr>
        <p:txBody>
          <a:bodyPr anchor="t" rtlCol="false" tIns="0" lIns="0" bIns="0" rIns="0">
            <a:spAutoFit/>
          </a:bodyPr>
          <a:lstStyle/>
          <a:p>
            <a:pPr algn="ctr">
              <a:lnSpc>
                <a:spcPts val="4255"/>
              </a:lnSpc>
            </a:pPr>
            <a:r>
              <a:rPr lang="en-US" sz="2799">
                <a:solidFill>
                  <a:srgbClr val="397DC9"/>
                </a:solidFill>
                <a:latin typeface="League Spartan Bold"/>
              </a:rPr>
              <a:t>What is the opportunity cost of moving from point C to D?</a:t>
            </a:r>
          </a:p>
          <a:p>
            <a:pPr algn="ctr">
              <a:lnSpc>
                <a:spcPts val="4255"/>
              </a:lnSpc>
            </a:pPr>
          </a:p>
          <a:p>
            <a:pPr algn="ctr">
              <a:lnSpc>
                <a:spcPts val="4255"/>
              </a:lnSpc>
            </a:pPr>
            <a:r>
              <a:rPr lang="en-US" sz="2799">
                <a:solidFill>
                  <a:srgbClr val="397DC9"/>
                </a:solidFill>
                <a:latin typeface="League Spartan Bold"/>
              </a:rPr>
              <a:t>What is the opportunity cost of moving from point D to A?</a:t>
            </a:r>
          </a:p>
          <a:p>
            <a:pPr algn="ctr">
              <a:lnSpc>
                <a:spcPts val="4255"/>
              </a:lnSpc>
            </a:pPr>
          </a:p>
          <a:p>
            <a:pPr algn="ctr">
              <a:lnSpc>
                <a:spcPts val="4255"/>
              </a:lnSpc>
            </a:pPr>
            <a:r>
              <a:rPr lang="en-US" sz="2799">
                <a:solidFill>
                  <a:srgbClr val="397DC9"/>
                </a:solidFill>
                <a:latin typeface="League Spartan Bold"/>
              </a:rPr>
              <a:t>What is the opportunity cost of moving from point F to D?</a:t>
            </a:r>
          </a:p>
          <a:p>
            <a:pPr algn="ctr">
              <a:lnSpc>
                <a:spcPts val="4255"/>
              </a:lnSpc>
            </a:pPr>
          </a:p>
          <a:p>
            <a:pPr algn="ctr">
              <a:lnSpc>
                <a:spcPts val="4255"/>
              </a:lnSpc>
            </a:pPr>
            <a:r>
              <a:rPr lang="en-US" sz="2799">
                <a:solidFill>
                  <a:srgbClr val="397DC9"/>
                </a:solidFill>
                <a:latin typeface="League Spartan Bold"/>
              </a:rPr>
              <a:t>What is the opportunity cost of moving from point A to E?</a:t>
            </a:r>
          </a:p>
          <a:p>
            <a:pPr algn="ctr">
              <a:lnSpc>
                <a:spcPts val="4255"/>
              </a:lnSpc>
            </a:pPr>
          </a:p>
          <a:p>
            <a:pPr algn="ctr">
              <a:lnSpc>
                <a:spcPts val="4255"/>
              </a:lnSpc>
            </a:pPr>
            <a:r>
              <a:rPr lang="en-US" sz="2799">
                <a:solidFill>
                  <a:srgbClr val="397DC9"/>
                </a:solidFill>
                <a:latin typeface="League Spartan Bold"/>
              </a:rPr>
              <a:t>What can be stated about point G?</a:t>
            </a:r>
          </a:p>
          <a:p>
            <a:pPr algn="ctr">
              <a:lnSpc>
                <a:spcPts val="4255"/>
              </a:lnSpc>
            </a:pPr>
          </a:p>
          <a:p>
            <a:pPr algn="ctr">
              <a:lnSpc>
                <a:spcPts val="4255"/>
              </a:lnSpc>
            </a:pPr>
            <a:r>
              <a:rPr lang="en-US" sz="2799">
                <a:solidFill>
                  <a:srgbClr val="397DC9"/>
                </a:solidFill>
                <a:latin typeface="League Spartan Bold"/>
              </a:rPr>
              <a:t>What can be stated about point F?</a:t>
            </a:r>
          </a:p>
        </p:txBody>
      </p:sp>
      <p:sp>
        <p:nvSpPr>
          <p:cNvPr name="TextBox 8" id="8"/>
          <p:cNvSpPr txBox="true"/>
          <p:nvPr/>
        </p:nvSpPr>
        <p:spPr>
          <a:xfrm rot="0">
            <a:off x="13647822" y="2555174"/>
            <a:ext cx="2732193" cy="505333"/>
          </a:xfrm>
          <a:prstGeom prst="rect">
            <a:avLst/>
          </a:prstGeom>
        </p:spPr>
        <p:txBody>
          <a:bodyPr anchor="t" rtlCol="false" tIns="0" lIns="0" bIns="0" rIns="0">
            <a:spAutoFit/>
          </a:bodyPr>
          <a:lstStyle/>
          <a:p>
            <a:pPr algn="ctr">
              <a:lnSpc>
                <a:spcPts val="4255"/>
              </a:lnSpc>
            </a:pPr>
            <a:r>
              <a:rPr lang="en-US" sz="2799">
                <a:solidFill>
                  <a:srgbClr val="C70B01"/>
                </a:solidFill>
                <a:latin typeface="League Spartan Bold"/>
              </a:rPr>
              <a:t>4 Pasta</a:t>
            </a:r>
          </a:p>
        </p:txBody>
      </p:sp>
      <p:sp>
        <p:nvSpPr>
          <p:cNvPr name="TextBox 9" id="9"/>
          <p:cNvSpPr txBox="true"/>
          <p:nvPr/>
        </p:nvSpPr>
        <p:spPr>
          <a:xfrm rot="0">
            <a:off x="13647822" y="4300319"/>
            <a:ext cx="2732193" cy="505333"/>
          </a:xfrm>
          <a:prstGeom prst="rect">
            <a:avLst/>
          </a:prstGeom>
        </p:spPr>
        <p:txBody>
          <a:bodyPr anchor="t" rtlCol="false" tIns="0" lIns="0" bIns="0" rIns="0">
            <a:spAutoFit/>
          </a:bodyPr>
          <a:lstStyle/>
          <a:p>
            <a:pPr algn="ctr">
              <a:lnSpc>
                <a:spcPts val="4255"/>
              </a:lnSpc>
            </a:pPr>
            <a:r>
              <a:rPr lang="en-US" sz="2799">
                <a:solidFill>
                  <a:srgbClr val="C70B01"/>
                </a:solidFill>
                <a:latin typeface="League Spartan Bold"/>
              </a:rPr>
              <a:t>6 Vehicles</a:t>
            </a:r>
          </a:p>
        </p:txBody>
      </p:sp>
      <p:sp>
        <p:nvSpPr>
          <p:cNvPr name="TextBox 10" id="10"/>
          <p:cNvSpPr txBox="true"/>
          <p:nvPr/>
        </p:nvSpPr>
        <p:spPr>
          <a:xfrm rot="0">
            <a:off x="13647822" y="6078886"/>
            <a:ext cx="4005678" cy="505333"/>
          </a:xfrm>
          <a:prstGeom prst="rect">
            <a:avLst/>
          </a:prstGeom>
        </p:spPr>
        <p:txBody>
          <a:bodyPr anchor="t" rtlCol="false" tIns="0" lIns="0" bIns="0" rIns="0">
            <a:spAutoFit/>
          </a:bodyPr>
          <a:lstStyle/>
          <a:p>
            <a:pPr algn="ctr">
              <a:lnSpc>
                <a:spcPts val="4255"/>
              </a:lnSpc>
            </a:pPr>
            <a:r>
              <a:rPr lang="en-US" sz="2799">
                <a:solidFill>
                  <a:srgbClr val="C70B01"/>
                </a:solidFill>
                <a:latin typeface="League Spartan Bold"/>
              </a:rPr>
              <a:t>No Opportunity Cost</a:t>
            </a:r>
          </a:p>
        </p:txBody>
      </p:sp>
      <p:sp>
        <p:nvSpPr>
          <p:cNvPr name="TextBox 11" id="11"/>
          <p:cNvSpPr txBox="true"/>
          <p:nvPr/>
        </p:nvSpPr>
        <p:spPr>
          <a:xfrm rot="0">
            <a:off x="13647822" y="7359990"/>
            <a:ext cx="2732193" cy="505333"/>
          </a:xfrm>
          <a:prstGeom prst="rect">
            <a:avLst/>
          </a:prstGeom>
        </p:spPr>
        <p:txBody>
          <a:bodyPr anchor="t" rtlCol="false" tIns="0" lIns="0" bIns="0" rIns="0">
            <a:spAutoFit/>
          </a:bodyPr>
          <a:lstStyle/>
          <a:p>
            <a:pPr algn="ctr">
              <a:lnSpc>
                <a:spcPts val="4255"/>
              </a:lnSpc>
            </a:pPr>
            <a:r>
              <a:rPr lang="en-US" sz="2799">
                <a:solidFill>
                  <a:srgbClr val="C70B01"/>
                </a:solidFill>
                <a:latin typeface="League Spartan Bold"/>
              </a:rPr>
              <a:t>15 Pasta</a:t>
            </a:r>
          </a:p>
        </p:txBody>
      </p:sp>
      <p:sp>
        <p:nvSpPr>
          <p:cNvPr name="TextBox 12" id="12"/>
          <p:cNvSpPr txBox="true"/>
          <p:nvPr/>
        </p:nvSpPr>
        <p:spPr>
          <a:xfrm rot="0">
            <a:off x="15343350" y="8352316"/>
            <a:ext cx="2732193" cy="505333"/>
          </a:xfrm>
          <a:prstGeom prst="rect">
            <a:avLst/>
          </a:prstGeom>
        </p:spPr>
        <p:txBody>
          <a:bodyPr anchor="t" rtlCol="false" tIns="0" lIns="0" bIns="0" rIns="0">
            <a:spAutoFit/>
          </a:bodyPr>
          <a:lstStyle/>
          <a:p>
            <a:pPr algn="ctr">
              <a:lnSpc>
                <a:spcPts val="4255"/>
              </a:lnSpc>
            </a:pPr>
            <a:r>
              <a:rPr lang="en-US" sz="2799">
                <a:solidFill>
                  <a:srgbClr val="C70B01"/>
                </a:solidFill>
                <a:latin typeface="League Spartan Bold"/>
              </a:rPr>
              <a:t>Unattainable</a:t>
            </a:r>
          </a:p>
        </p:txBody>
      </p:sp>
      <p:sp>
        <p:nvSpPr>
          <p:cNvPr name="TextBox 13" id="13"/>
          <p:cNvSpPr txBox="true"/>
          <p:nvPr/>
        </p:nvSpPr>
        <p:spPr>
          <a:xfrm rot="0">
            <a:off x="15343350" y="9295026"/>
            <a:ext cx="2732193" cy="505333"/>
          </a:xfrm>
          <a:prstGeom prst="rect">
            <a:avLst/>
          </a:prstGeom>
        </p:spPr>
        <p:txBody>
          <a:bodyPr anchor="t" rtlCol="false" tIns="0" lIns="0" bIns="0" rIns="0">
            <a:spAutoFit/>
          </a:bodyPr>
          <a:lstStyle/>
          <a:p>
            <a:pPr algn="ctr">
              <a:lnSpc>
                <a:spcPts val="4255"/>
              </a:lnSpc>
            </a:pPr>
            <a:r>
              <a:rPr lang="en-US" sz="2799">
                <a:solidFill>
                  <a:srgbClr val="C70B01"/>
                </a:solidFill>
                <a:latin typeface="League Spartan Bold"/>
              </a:rPr>
              <a:t>Inefficient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4739" y="6172200"/>
            <a:ext cx="3607575" cy="350918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351239" y="6172200"/>
            <a:ext cx="4040404"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197446" y="4888826"/>
            <a:ext cx="4011930" cy="4114800"/>
          </a:xfrm>
          <a:prstGeom prst="rect">
            <a:avLst/>
          </a:prstGeom>
        </p:spPr>
      </p:pic>
      <p:grpSp>
        <p:nvGrpSpPr>
          <p:cNvPr name="Group 5" id="5"/>
          <p:cNvGrpSpPr/>
          <p:nvPr/>
        </p:nvGrpSpPr>
        <p:grpSpPr>
          <a:xfrm rot="0">
            <a:off x="1028700" y="559343"/>
            <a:ext cx="16349422" cy="1849974"/>
            <a:chOff x="0" y="0"/>
            <a:chExt cx="21799229" cy="2466632"/>
          </a:xfrm>
        </p:grpSpPr>
        <p:sp>
          <p:nvSpPr>
            <p:cNvPr name="TextBox 6" id="6"/>
            <p:cNvSpPr txBox="true"/>
            <p:nvPr/>
          </p:nvSpPr>
          <p:spPr>
            <a:xfrm rot="0">
              <a:off x="0" y="209550"/>
              <a:ext cx="21799229" cy="1572683"/>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Key Concept Activity</a:t>
              </a:r>
            </a:p>
          </p:txBody>
        </p:sp>
        <p:sp>
          <p:nvSpPr>
            <p:cNvPr name="TextBox 7" id="7"/>
            <p:cNvSpPr txBox="true"/>
            <p:nvPr/>
          </p:nvSpPr>
          <p:spPr>
            <a:xfrm rot="0">
              <a:off x="0" y="1978952"/>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028700" y="3405283"/>
            <a:ext cx="16230600" cy="1129665"/>
          </a:xfrm>
          <a:prstGeom prst="rect">
            <a:avLst/>
          </a:prstGeom>
        </p:spPr>
        <p:txBody>
          <a:bodyPr anchor="t" rtlCol="false" tIns="0" lIns="0" bIns="0" rIns="0">
            <a:spAutoFit/>
          </a:bodyPr>
          <a:lstStyle/>
          <a:p>
            <a:pPr algn="ctr">
              <a:lnSpc>
                <a:spcPts val="4409"/>
              </a:lnSpc>
            </a:pPr>
            <a:r>
              <a:rPr lang="en-US" sz="3150">
                <a:solidFill>
                  <a:srgbClr val="FFFFFF"/>
                </a:solidFill>
                <a:latin typeface="Telegraf Bold"/>
              </a:rPr>
              <a:t>Pick two Key Concepts and find a news article written within the last year that fits with the concept! Write a few sentences explaining why.</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909878" y="3303796"/>
            <a:ext cx="16349422" cy="3679409"/>
            <a:chOff x="0" y="0"/>
            <a:chExt cx="21799229" cy="4905878"/>
          </a:xfrm>
        </p:grpSpPr>
        <p:sp>
          <p:nvSpPr>
            <p:cNvPr name="TextBox 3" id="3"/>
            <p:cNvSpPr txBox="true"/>
            <p:nvPr/>
          </p:nvSpPr>
          <p:spPr>
            <a:xfrm rot="0">
              <a:off x="0" y="-180975"/>
              <a:ext cx="21799229" cy="4402454"/>
            </a:xfrm>
            <a:prstGeom prst="rect">
              <a:avLst/>
            </a:prstGeom>
          </p:spPr>
          <p:txBody>
            <a:bodyPr anchor="t" rtlCol="false" tIns="0" lIns="0" bIns="0" rIns="0">
              <a:spAutoFit/>
            </a:bodyPr>
            <a:lstStyle/>
            <a:p>
              <a:pPr algn="ctr">
                <a:lnSpc>
                  <a:spcPts val="13440"/>
                </a:lnSpc>
              </a:pPr>
              <a:r>
                <a:rPr lang="en-US" sz="9600" spc="-480">
                  <a:solidFill>
                    <a:srgbClr val="000000"/>
                  </a:solidFill>
                  <a:latin typeface="League Spartan"/>
                </a:rPr>
                <a:t>Increasing vs Constant Opportunity Cost</a:t>
              </a:r>
            </a:p>
          </p:txBody>
        </p:sp>
        <p:sp>
          <p:nvSpPr>
            <p:cNvPr name="TextBox 4" id="4"/>
            <p:cNvSpPr txBox="true"/>
            <p:nvPr/>
          </p:nvSpPr>
          <p:spPr>
            <a:xfrm rot="0">
              <a:off x="0" y="4418198"/>
              <a:ext cx="21799229" cy="487680"/>
            </a:xfrm>
            <a:prstGeom prst="rect">
              <a:avLst/>
            </a:prstGeom>
          </p:spPr>
          <p:txBody>
            <a:bodyPr anchor="t" rtlCol="false" tIns="0" lIns="0" bIns="0" rIns="0">
              <a:spAutoFit/>
            </a:bodyPr>
            <a:lstStyle/>
            <a:p>
              <a:pPr algn="l">
                <a:lnSpc>
                  <a:spcPts val="3022"/>
                </a:lnSpc>
              </a:pP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5372" y="5666148"/>
            <a:ext cx="3815542" cy="4114800"/>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784799" y="5666148"/>
            <a:ext cx="4503201" cy="4114800"/>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51909" b="0"/>
          <a:stretch>
            <a:fillRect/>
          </a:stretch>
        </p:blipFill>
        <p:spPr>
          <a:xfrm flipH="false" flipV="false" rot="0">
            <a:off x="9765729" y="2530006"/>
            <a:ext cx="7959953" cy="7577924"/>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248438" y="6631054"/>
            <a:ext cx="3011844" cy="3476876"/>
          </a:xfrm>
          <a:prstGeom prst="rect">
            <a:avLst/>
          </a:prstGeom>
        </p:spPr>
      </p:pic>
      <p:grpSp>
        <p:nvGrpSpPr>
          <p:cNvPr name="Group 4" id="4"/>
          <p:cNvGrpSpPr/>
          <p:nvPr/>
        </p:nvGrpSpPr>
        <p:grpSpPr>
          <a:xfrm rot="0">
            <a:off x="1028700" y="40614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Increasing Opportunity Cost</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305308" y="2645410"/>
            <a:ext cx="8898103" cy="4939030"/>
          </a:xfrm>
          <a:prstGeom prst="rect">
            <a:avLst/>
          </a:prstGeom>
        </p:spPr>
        <p:txBody>
          <a:bodyPr anchor="t" rtlCol="false" tIns="0" lIns="0" bIns="0" rIns="0">
            <a:spAutoFit/>
          </a:bodyPr>
          <a:lstStyle/>
          <a:p>
            <a:pPr algn="ctr">
              <a:lnSpc>
                <a:spcPts val="3919"/>
              </a:lnSpc>
            </a:pPr>
            <a:r>
              <a:rPr lang="en-US" sz="2799">
                <a:solidFill>
                  <a:srgbClr val="000000"/>
                </a:solidFill>
                <a:latin typeface="League Spartan Bold"/>
              </a:rPr>
              <a:t>As you produce more of one good, the </a:t>
            </a:r>
            <a:r>
              <a:rPr lang="en-US" sz="2799">
                <a:solidFill>
                  <a:srgbClr val="CF3E16"/>
                </a:solidFill>
                <a:latin typeface="League Spartan Bold"/>
              </a:rPr>
              <a:t>opportunity cost</a:t>
            </a:r>
            <a:r>
              <a:rPr lang="en-US" sz="2799">
                <a:solidFill>
                  <a:srgbClr val="000000"/>
                </a:solidFill>
                <a:latin typeface="League Spartan Bold"/>
              </a:rPr>
              <a:t> increases. </a:t>
            </a:r>
          </a:p>
          <a:p>
            <a:pPr algn="ctr">
              <a:lnSpc>
                <a:spcPts val="3919"/>
              </a:lnSpc>
            </a:pPr>
          </a:p>
          <a:p>
            <a:pPr algn="ctr">
              <a:lnSpc>
                <a:spcPts val="3919"/>
              </a:lnSpc>
            </a:pPr>
            <a:r>
              <a:rPr lang="en-US" sz="2799">
                <a:solidFill>
                  <a:srgbClr val="000000"/>
                </a:solidFill>
                <a:latin typeface="League Spartan Bold"/>
              </a:rPr>
              <a:t>Why? Not all resources are equally suited for the production of both goods.</a:t>
            </a:r>
          </a:p>
          <a:p>
            <a:pPr algn="ctr">
              <a:lnSpc>
                <a:spcPts val="3919"/>
              </a:lnSpc>
            </a:pPr>
          </a:p>
          <a:p>
            <a:pPr algn="ctr">
              <a:lnSpc>
                <a:spcPts val="3919"/>
              </a:lnSpc>
            </a:pPr>
            <a:r>
              <a:rPr lang="en-US" sz="2799">
                <a:solidFill>
                  <a:srgbClr val="000000"/>
                </a:solidFill>
                <a:latin typeface="League Spartan Bold"/>
              </a:rPr>
              <a:t>The result of this leads to a 'bowed out' curve.</a:t>
            </a:r>
          </a:p>
          <a:p>
            <a:pPr algn="ctr">
              <a:lnSpc>
                <a:spcPts val="3919"/>
              </a:lnSpc>
            </a:pPr>
          </a:p>
          <a:p>
            <a:pPr algn="ctr">
              <a:lnSpc>
                <a:spcPts val="3919"/>
              </a:lnSpc>
            </a:pPr>
          </a:p>
          <a:p>
            <a:pPr algn="ctr">
              <a:lnSpc>
                <a:spcPts val="3919"/>
              </a:lnSpc>
            </a:pP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8843" t="0" r="0" b="0"/>
          <a:stretch>
            <a:fillRect/>
          </a:stretch>
        </p:blipFill>
        <p:spPr>
          <a:xfrm flipH="false" flipV="false" rot="0">
            <a:off x="1643798" y="2822860"/>
            <a:ext cx="6952735" cy="6222311"/>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5344" y="7383379"/>
            <a:ext cx="2707388" cy="2463723"/>
          </a:xfrm>
          <a:prstGeom prst="rect">
            <a:avLst/>
          </a:prstGeom>
        </p:spPr>
      </p:pic>
      <p:grpSp>
        <p:nvGrpSpPr>
          <p:cNvPr name="Group 4" id="4"/>
          <p:cNvGrpSpPr/>
          <p:nvPr/>
        </p:nvGrpSpPr>
        <p:grpSpPr>
          <a:xfrm rot="0">
            <a:off x="1028700" y="40614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Constant Opportunity Cost</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8361197" y="3683575"/>
            <a:ext cx="8898103" cy="4443730"/>
          </a:xfrm>
          <a:prstGeom prst="rect">
            <a:avLst/>
          </a:prstGeom>
        </p:spPr>
        <p:txBody>
          <a:bodyPr anchor="t" rtlCol="false" tIns="0" lIns="0" bIns="0" rIns="0">
            <a:spAutoFit/>
          </a:bodyPr>
          <a:lstStyle/>
          <a:p>
            <a:pPr algn="ctr">
              <a:lnSpc>
                <a:spcPts val="3919"/>
              </a:lnSpc>
            </a:pPr>
            <a:r>
              <a:rPr lang="en-US" sz="2799">
                <a:solidFill>
                  <a:srgbClr val="000000"/>
                </a:solidFill>
                <a:latin typeface="League Spartan Bold"/>
              </a:rPr>
              <a:t>Sometimes, resources can be easily interchanged to produce either good leading to a </a:t>
            </a:r>
            <a:r>
              <a:rPr lang="en-US" sz="2799">
                <a:solidFill>
                  <a:srgbClr val="32A566"/>
                </a:solidFill>
                <a:latin typeface="League Spartan Bold"/>
              </a:rPr>
              <a:t>constant opportunity cost</a:t>
            </a:r>
            <a:r>
              <a:rPr lang="en-US" sz="2799">
                <a:solidFill>
                  <a:srgbClr val="000000"/>
                </a:solidFill>
                <a:latin typeface="League Spartan Bold"/>
              </a:rPr>
              <a:t>.</a:t>
            </a:r>
          </a:p>
          <a:p>
            <a:pPr algn="ctr">
              <a:lnSpc>
                <a:spcPts val="3919"/>
              </a:lnSpc>
            </a:pPr>
          </a:p>
          <a:p>
            <a:pPr algn="ctr">
              <a:lnSpc>
                <a:spcPts val="3919"/>
              </a:lnSpc>
            </a:pPr>
            <a:r>
              <a:rPr lang="en-US" sz="2799">
                <a:solidFill>
                  <a:srgbClr val="000000"/>
                </a:solidFill>
                <a:latin typeface="League Spartan Bold"/>
              </a:rPr>
              <a:t>A constant opportunity cost results in a straight line PPC.</a:t>
            </a:r>
          </a:p>
          <a:p>
            <a:pPr algn="ctr">
              <a:lnSpc>
                <a:spcPts val="3919"/>
              </a:lnSpc>
            </a:pPr>
          </a:p>
          <a:p>
            <a:pPr algn="ctr">
              <a:lnSpc>
                <a:spcPts val="3919"/>
              </a:lnSpc>
            </a:pPr>
          </a:p>
          <a:p>
            <a:pPr algn="ctr">
              <a:lnSpc>
                <a:spcPts val="3919"/>
              </a:lnSpc>
            </a:pP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219469" y="3626499"/>
            <a:ext cx="13591131" cy="6222311"/>
          </a:xfrm>
          <a:prstGeom prst="rect">
            <a:avLst/>
          </a:prstGeom>
        </p:spPr>
      </p:pic>
      <p:grpSp>
        <p:nvGrpSpPr>
          <p:cNvPr name="Group 3" id="3"/>
          <p:cNvGrpSpPr/>
          <p:nvPr/>
        </p:nvGrpSpPr>
        <p:grpSpPr>
          <a:xfrm rot="0">
            <a:off x="1028700" y="53940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Increasing vs Constant</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32892" y="6128813"/>
            <a:ext cx="4022217" cy="4114800"/>
          </a:xfrm>
          <a:prstGeom prst="rect">
            <a:avLst/>
          </a:prstGeom>
        </p:spPr>
      </p:pic>
      <p:grpSp>
        <p:nvGrpSpPr>
          <p:cNvPr name="Group 3" id="3"/>
          <p:cNvGrpSpPr/>
          <p:nvPr/>
        </p:nvGrpSpPr>
        <p:grpSpPr>
          <a:xfrm rot="0">
            <a:off x="909878" y="4158187"/>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Potential vs Actual</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308185" y="3288240"/>
            <a:ext cx="6725247" cy="597006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0" y="6189450"/>
            <a:ext cx="4337046" cy="2564278"/>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909109" y="4284791"/>
            <a:ext cx="3469013" cy="4468937"/>
          </a:xfrm>
          <a:prstGeom prst="rect">
            <a:avLst/>
          </a:prstGeom>
        </p:spPr>
      </p:pic>
      <p:grpSp>
        <p:nvGrpSpPr>
          <p:cNvPr name="Group 5" id="5"/>
          <p:cNvGrpSpPr/>
          <p:nvPr/>
        </p:nvGrpSpPr>
        <p:grpSpPr>
          <a:xfrm rot="0">
            <a:off x="1028700" y="406145"/>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Actual Growth</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028700" y="1788124"/>
            <a:ext cx="16020954" cy="1243965"/>
          </a:xfrm>
          <a:prstGeom prst="rect">
            <a:avLst/>
          </a:prstGeom>
        </p:spPr>
        <p:txBody>
          <a:bodyPr anchor="t" rtlCol="false" tIns="0" lIns="0" bIns="0" rIns="0">
            <a:spAutoFit/>
          </a:bodyPr>
          <a:lstStyle/>
          <a:p>
            <a:pPr algn="ctr">
              <a:lnSpc>
                <a:spcPts val="3359"/>
              </a:lnSpc>
            </a:pPr>
            <a:r>
              <a:rPr lang="en-US" sz="2400">
                <a:solidFill>
                  <a:srgbClr val="000000"/>
                </a:solidFill>
                <a:latin typeface="Montserrat Classic"/>
              </a:rPr>
              <a:t>A movement from point A to Point C illustrates </a:t>
            </a:r>
            <a:r>
              <a:rPr lang="en-US" sz="2400">
                <a:solidFill>
                  <a:srgbClr val="ED3947"/>
                </a:solidFill>
                <a:latin typeface="Montserrat Classic Bold"/>
              </a:rPr>
              <a:t>ACTUAL GROWTH</a:t>
            </a:r>
            <a:r>
              <a:rPr lang="en-US" sz="2400">
                <a:solidFill>
                  <a:srgbClr val="000000"/>
                </a:solidFill>
                <a:latin typeface="Montserrat Classic"/>
              </a:rPr>
              <a:t>.</a:t>
            </a:r>
          </a:p>
          <a:p>
            <a:pPr algn="ctr">
              <a:lnSpc>
                <a:spcPts val="3359"/>
              </a:lnSpc>
            </a:pPr>
          </a:p>
          <a:p>
            <a:pPr algn="ctr">
              <a:lnSpc>
                <a:spcPts val="3359"/>
              </a:lnSpc>
            </a:pPr>
            <a:r>
              <a:rPr lang="en-US" sz="2400">
                <a:solidFill>
                  <a:srgbClr val="ED3947"/>
                </a:solidFill>
                <a:latin typeface="Montserrat Classic Bold"/>
              </a:rPr>
              <a:t>ACTUAL GROWTH - </a:t>
            </a:r>
            <a:r>
              <a:rPr lang="en-US" sz="2400">
                <a:solidFill>
                  <a:srgbClr val="000000"/>
                </a:solidFill>
                <a:latin typeface="Montserrat Classic Bold"/>
              </a:rPr>
              <a:t>When growth/efficiency is achieved by making better use of resources.</a:t>
            </a:r>
          </a:p>
        </p:txBody>
      </p:sp>
      <p:sp>
        <p:nvSpPr>
          <p:cNvPr name="TextBox 10" id="10"/>
          <p:cNvSpPr txBox="true"/>
          <p:nvPr/>
        </p:nvSpPr>
        <p:spPr>
          <a:xfrm rot="0">
            <a:off x="1133523" y="9043035"/>
            <a:ext cx="16020954" cy="1243965"/>
          </a:xfrm>
          <a:prstGeom prst="rect">
            <a:avLst/>
          </a:prstGeom>
        </p:spPr>
        <p:txBody>
          <a:bodyPr anchor="t" rtlCol="false" tIns="0" lIns="0" bIns="0" rIns="0">
            <a:spAutoFit/>
          </a:bodyPr>
          <a:lstStyle/>
          <a:p>
            <a:pPr algn="ctr">
              <a:lnSpc>
                <a:spcPts val="3359"/>
              </a:lnSpc>
            </a:pPr>
          </a:p>
          <a:p>
            <a:pPr algn="ctr">
              <a:lnSpc>
                <a:spcPts val="3359"/>
              </a:lnSpc>
            </a:pPr>
            <a:r>
              <a:rPr lang="en-US" sz="2400">
                <a:solidFill>
                  <a:srgbClr val="000000"/>
                </a:solidFill>
                <a:latin typeface="Montserrat Classic"/>
              </a:rPr>
              <a:t>This is growth that can</a:t>
            </a:r>
            <a:r>
              <a:rPr lang="en-US" sz="2400">
                <a:solidFill>
                  <a:srgbClr val="000000"/>
                </a:solidFill>
                <a:latin typeface="Montserrat Classic Bold"/>
              </a:rPr>
              <a:t> </a:t>
            </a:r>
            <a:r>
              <a:rPr lang="en-US" sz="2400">
                <a:solidFill>
                  <a:srgbClr val="ED3947"/>
                </a:solidFill>
                <a:latin typeface="Montserrat Classic Bold"/>
              </a:rPr>
              <a:t>ACTUALLY </a:t>
            </a:r>
            <a:r>
              <a:rPr lang="en-US" sz="2400">
                <a:solidFill>
                  <a:srgbClr val="000000"/>
                </a:solidFill>
                <a:latin typeface="Montserrat Classic"/>
              </a:rPr>
              <a:t>happen given current resources</a:t>
            </a:r>
            <a:r>
              <a:rPr lang="en-US" sz="2400">
                <a:solidFill>
                  <a:srgbClr val="000000"/>
                </a:solidFill>
                <a:latin typeface="Montserrat Classic Bold"/>
              </a:rPr>
              <a:t>. </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839558" y="3362322"/>
            <a:ext cx="7687403" cy="6745608"/>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968118" y="7219931"/>
            <a:ext cx="2827735" cy="2375297"/>
          </a:xfrm>
          <a:prstGeom prst="rect">
            <a:avLst/>
          </a:prstGeom>
        </p:spPr>
      </p:pic>
      <p:grpSp>
        <p:nvGrpSpPr>
          <p:cNvPr name="Group 4" id="4"/>
          <p:cNvGrpSpPr/>
          <p:nvPr/>
        </p:nvGrpSpPr>
        <p:grpSpPr>
          <a:xfrm rot="0">
            <a:off x="1028700" y="406145"/>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Potential Growth</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028700" y="1788124"/>
            <a:ext cx="16020954" cy="1243965"/>
          </a:xfrm>
          <a:prstGeom prst="rect">
            <a:avLst/>
          </a:prstGeom>
        </p:spPr>
        <p:txBody>
          <a:bodyPr anchor="t" rtlCol="false" tIns="0" lIns="0" bIns="0" rIns="0">
            <a:spAutoFit/>
          </a:bodyPr>
          <a:lstStyle/>
          <a:p>
            <a:pPr algn="ctr">
              <a:lnSpc>
                <a:spcPts val="3359"/>
              </a:lnSpc>
            </a:pPr>
            <a:r>
              <a:rPr lang="en-US" sz="2400">
                <a:solidFill>
                  <a:srgbClr val="000000"/>
                </a:solidFill>
                <a:latin typeface="Montserrat Classic"/>
              </a:rPr>
              <a:t>An increase in the maximum amount that can be produced is </a:t>
            </a:r>
            <a:r>
              <a:rPr lang="en-US" sz="2400">
                <a:solidFill>
                  <a:srgbClr val="32A566"/>
                </a:solidFill>
                <a:latin typeface="Montserrat Classic Bold"/>
              </a:rPr>
              <a:t>POTENTIAL GROWTH</a:t>
            </a:r>
            <a:r>
              <a:rPr lang="en-US" sz="2400">
                <a:solidFill>
                  <a:srgbClr val="000000"/>
                </a:solidFill>
                <a:latin typeface="Montserrat Classic"/>
              </a:rPr>
              <a:t>.</a:t>
            </a:r>
          </a:p>
          <a:p>
            <a:pPr algn="ctr">
              <a:lnSpc>
                <a:spcPts val="3359"/>
              </a:lnSpc>
            </a:pPr>
          </a:p>
          <a:p>
            <a:pPr algn="ctr">
              <a:lnSpc>
                <a:spcPts val="3359"/>
              </a:lnSpc>
            </a:pPr>
            <a:r>
              <a:rPr lang="en-US" sz="2400">
                <a:solidFill>
                  <a:srgbClr val="32A566"/>
                </a:solidFill>
                <a:latin typeface="Montserrat Classic Bold"/>
              </a:rPr>
              <a:t>POTENTIAL GROWTH</a:t>
            </a:r>
            <a:r>
              <a:rPr lang="en-US" sz="2400">
                <a:solidFill>
                  <a:srgbClr val="ED3947"/>
                </a:solidFill>
                <a:latin typeface="Montserrat Classic Bold"/>
              </a:rPr>
              <a:t> </a:t>
            </a:r>
            <a:r>
              <a:rPr lang="en-US" sz="2400">
                <a:solidFill>
                  <a:srgbClr val="0C1216"/>
                </a:solidFill>
                <a:latin typeface="Montserrat Classic"/>
              </a:rPr>
              <a:t>results in a shift of the PPC. A few things cause the shift of PPC.</a:t>
            </a:r>
          </a:p>
        </p:txBody>
      </p:sp>
      <p:sp>
        <p:nvSpPr>
          <p:cNvPr name="TextBox 9" id="9"/>
          <p:cNvSpPr txBox="true"/>
          <p:nvPr/>
        </p:nvSpPr>
        <p:spPr>
          <a:xfrm rot="0">
            <a:off x="744245" y="3585242"/>
            <a:ext cx="6097693" cy="2953893"/>
          </a:xfrm>
          <a:prstGeom prst="rect">
            <a:avLst/>
          </a:prstGeom>
        </p:spPr>
        <p:txBody>
          <a:bodyPr anchor="t" rtlCol="false" tIns="0" lIns="0" bIns="0" rIns="0">
            <a:spAutoFit/>
          </a:bodyPr>
          <a:lstStyle/>
          <a:p>
            <a:pPr algn="ctr">
              <a:lnSpc>
                <a:spcPts val="3359"/>
              </a:lnSpc>
            </a:pPr>
          </a:p>
          <a:p>
            <a:pPr>
              <a:lnSpc>
                <a:spcPts val="3359"/>
              </a:lnSpc>
            </a:pPr>
            <a:r>
              <a:rPr lang="en-US" sz="2400">
                <a:solidFill>
                  <a:srgbClr val="F4900C"/>
                </a:solidFill>
                <a:latin typeface="Montserrat Classic Bold"/>
              </a:rPr>
              <a:t>Shifters of the PPC (Potential Growth)</a:t>
            </a:r>
          </a:p>
          <a:p>
            <a:pPr>
              <a:lnSpc>
                <a:spcPts val="3359"/>
              </a:lnSpc>
            </a:pPr>
          </a:p>
          <a:p>
            <a:pPr>
              <a:lnSpc>
                <a:spcPts val="3432"/>
              </a:lnSpc>
            </a:pPr>
            <a:r>
              <a:rPr lang="en-US" sz="2400">
                <a:solidFill>
                  <a:srgbClr val="000000"/>
                </a:solidFill>
                <a:latin typeface="Montserrat Classic Bold"/>
              </a:rPr>
              <a:t>1. </a:t>
            </a:r>
            <a:r>
              <a:rPr lang="en-US" sz="2400">
                <a:solidFill>
                  <a:srgbClr val="000000"/>
                </a:solidFill>
                <a:latin typeface="Montserrat Classic Bold"/>
              </a:rPr>
              <a:t>Change in quantity or quality of Factors of Production </a:t>
            </a:r>
          </a:p>
          <a:p>
            <a:pPr algn="ctr">
              <a:lnSpc>
                <a:spcPts val="3432"/>
              </a:lnSpc>
            </a:pPr>
          </a:p>
          <a:p>
            <a:pPr>
              <a:lnSpc>
                <a:spcPts val="3432"/>
              </a:lnSpc>
            </a:pPr>
            <a:r>
              <a:rPr lang="en-US" sz="2400">
                <a:solidFill>
                  <a:srgbClr val="000000"/>
                </a:solidFill>
                <a:latin typeface="Montserrat Classic Bold"/>
              </a:rPr>
              <a:t>2. </a:t>
            </a:r>
            <a:r>
              <a:rPr lang="en-US" sz="2400">
                <a:solidFill>
                  <a:srgbClr val="000000"/>
                </a:solidFill>
                <a:latin typeface="Montserrat Classic Bold"/>
              </a:rPr>
              <a:t>Improvement in Technology</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51810" y="4243814"/>
            <a:ext cx="4503201" cy="4114800"/>
          </a:xfrm>
          <a:prstGeom prst="rect">
            <a:avLst/>
          </a:prstGeom>
        </p:spPr>
      </p:pic>
      <p:grpSp>
        <p:nvGrpSpPr>
          <p:cNvPr name="Group 3" id="3"/>
          <p:cNvGrpSpPr/>
          <p:nvPr/>
        </p:nvGrpSpPr>
        <p:grpSpPr>
          <a:xfrm rot="0">
            <a:off x="1028700" y="539406"/>
            <a:ext cx="16349422" cy="1970625"/>
            <a:chOff x="0" y="0"/>
            <a:chExt cx="21799229" cy="2627500"/>
          </a:xfrm>
        </p:grpSpPr>
        <p:sp>
          <p:nvSpPr>
            <p:cNvPr name="TextBox 4" id="4"/>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5" id="5"/>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539406"/>
            <a:ext cx="16349422" cy="1970625"/>
            <a:chOff x="0" y="0"/>
            <a:chExt cx="21799229" cy="2627500"/>
          </a:xfrm>
        </p:grpSpPr>
        <p:sp>
          <p:nvSpPr>
            <p:cNvPr name="TextBox 3" id="3"/>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4" id="4"/>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2478754" y="2452881"/>
            <a:ext cx="13330492" cy="6558280"/>
          </a:xfrm>
          <a:prstGeom prst="rect">
            <a:avLst/>
          </a:prstGeom>
        </p:spPr>
        <p:txBody>
          <a:bodyPr anchor="t" rtlCol="false" tIns="0" lIns="0" bIns="0" rIns="0">
            <a:spAutoFit/>
          </a:bodyPr>
          <a:lstStyle/>
          <a:p>
            <a:pPr algn="ctr">
              <a:lnSpc>
                <a:spcPts val="3919"/>
              </a:lnSpc>
            </a:pPr>
            <a:r>
              <a:rPr lang="en-US" sz="2799">
                <a:solidFill>
                  <a:srgbClr val="000000"/>
                </a:solidFill>
                <a:latin typeface="League Spartan Bold"/>
              </a:rPr>
              <a:t>Draw a PPC diagram comparing Cars and Ice Cream. Draw the changes for the following:</a:t>
            </a:r>
          </a:p>
          <a:p>
            <a:pPr algn="ctr">
              <a:lnSpc>
                <a:spcPts val="3919"/>
              </a:lnSpc>
            </a:pPr>
          </a:p>
          <a:p>
            <a:pPr algn="ctr">
              <a:lnSpc>
                <a:spcPts val="2520"/>
              </a:lnSpc>
            </a:pPr>
            <a:r>
              <a:rPr lang="en-US" sz="1800">
                <a:solidFill>
                  <a:srgbClr val="C70B01"/>
                </a:solidFill>
                <a:latin typeface="League Spartan Bold"/>
              </a:rPr>
              <a:t>Note: You should draw a PPC diagram for each question</a:t>
            </a:r>
          </a:p>
          <a:p>
            <a:pPr algn="ctr">
              <a:lnSpc>
                <a:spcPts val="2520"/>
              </a:lnSpc>
            </a:pPr>
            <a:r>
              <a:rPr lang="en-US" sz="1800">
                <a:solidFill>
                  <a:srgbClr val="C70B01"/>
                </a:solidFill>
                <a:latin typeface="League Spartan Bold"/>
              </a:rPr>
              <a:t>Be sure to also list the which shifter changes the curve</a:t>
            </a:r>
          </a:p>
          <a:p>
            <a:pPr algn="ctr">
              <a:lnSpc>
                <a:spcPts val="3919"/>
              </a:lnSpc>
            </a:pPr>
          </a:p>
          <a:p>
            <a:pPr marL="604519" indent="-302260" lvl="1">
              <a:lnSpc>
                <a:spcPts val="3919"/>
              </a:lnSpc>
              <a:buFont typeface="Arial"/>
              <a:buChar char="•"/>
            </a:pPr>
            <a:r>
              <a:rPr lang="en-US" sz="2799">
                <a:solidFill>
                  <a:srgbClr val="000000"/>
                </a:solidFill>
                <a:latin typeface="League Spartan Bold"/>
              </a:rPr>
              <a:t> New Ice Cream Machinery Created</a:t>
            </a:r>
          </a:p>
          <a:p>
            <a:pPr marL="604519" indent="-302260" lvl="1">
              <a:lnSpc>
                <a:spcPts val="3919"/>
              </a:lnSpc>
              <a:buFont typeface="Arial"/>
              <a:buChar char="•"/>
            </a:pPr>
            <a:r>
              <a:rPr lang="en-US" sz="2799">
                <a:solidFill>
                  <a:srgbClr val="000000"/>
                </a:solidFill>
                <a:latin typeface="League Spartan Bold"/>
              </a:rPr>
              <a:t> Metal shortage worldwide </a:t>
            </a:r>
          </a:p>
          <a:p>
            <a:pPr marL="604519" indent="-302260" lvl="1">
              <a:lnSpc>
                <a:spcPts val="3919"/>
              </a:lnSpc>
              <a:buFont typeface="Arial"/>
              <a:buChar char="•"/>
            </a:pPr>
            <a:r>
              <a:rPr lang="en-US" sz="2799">
                <a:solidFill>
                  <a:srgbClr val="000000"/>
                </a:solidFill>
                <a:latin typeface="League Spartan Bold"/>
              </a:rPr>
              <a:t> An increase of the general population and labour force</a:t>
            </a:r>
          </a:p>
          <a:p>
            <a:pPr marL="604519" indent="-302260" lvl="1">
              <a:lnSpc>
                <a:spcPts val="3919"/>
              </a:lnSpc>
              <a:buFont typeface="Arial"/>
              <a:buChar char="•"/>
            </a:pPr>
            <a:r>
              <a:rPr lang="en-US" sz="2799">
                <a:solidFill>
                  <a:srgbClr val="000000"/>
                </a:solidFill>
                <a:latin typeface="League Spartan Bold"/>
              </a:rPr>
              <a:t> Summer time! Ice Cream demand increases</a:t>
            </a:r>
          </a:p>
          <a:p>
            <a:pPr marL="604519" indent="-302260" lvl="1">
              <a:lnSpc>
                <a:spcPts val="3919"/>
              </a:lnSpc>
              <a:buFont typeface="Arial"/>
              <a:buChar char="•"/>
            </a:pPr>
            <a:r>
              <a:rPr lang="en-US" sz="2799">
                <a:solidFill>
                  <a:srgbClr val="000000"/>
                </a:solidFill>
                <a:latin typeface="League Spartan Bold"/>
              </a:rPr>
              <a:t> Dairy farms hit by natural disaster</a:t>
            </a:r>
          </a:p>
          <a:p>
            <a:pPr algn="ctr">
              <a:lnSpc>
                <a:spcPts val="3919"/>
              </a:lnSpc>
            </a:pPr>
          </a:p>
          <a:p>
            <a:pPr algn="ctr">
              <a:lnSpc>
                <a:spcPts val="3919"/>
              </a:lnSpc>
            </a:pPr>
          </a:p>
          <a:p>
            <a:pPr algn="ctr">
              <a:lnSpc>
                <a:spcPts val="3919"/>
              </a:lnSpc>
            </a:pP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29601" y="7702186"/>
            <a:ext cx="2828798" cy="2584814"/>
          </a:xfrm>
          <a:prstGeom prst="rect">
            <a:avLst/>
          </a:prstGeom>
        </p:spPr>
      </p:pic>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32440" y="3435919"/>
            <a:ext cx="7262833" cy="676154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592202" y="3698617"/>
            <a:ext cx="2890653" cy="6588383"/>
          </a:xfrm>
          <a:prstGeom prst="rect">
            <a:avLst/>
          </a:prstGeom>
        </p:spPr>
      </p:pic>
      <p:grpSp>
        <p:nvGrpSpPr>
          <p:cNvPr name="Group 4" id="4"/>
          <p:cNvGrpSpPr/>
          <p:nvPr/>
        </p:nvGrpSpPr>
        <p:grpSpPr>
          <a:xfrm rot="0">
            <a:off x="1028700" y="539406"/>
            <a:ext cx="16349422" cy="1970625"/>
            <a:chOff x="0" y="0"/>
            <a:chExt cx="21799229" cy="2627500"/>
          </a:xfrm>
        </p:grpSpPr>
        <p:sp>
          <p:nvSpPr>
            <p:cNvPr name="TextBox 5" id="5"/>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6" id="6"/>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735439" y="1989796"/>
            <a:ext cx="13330492" cy="1471930"/>
          </a:xfrm>
          <a:prstGeom prst="rect">
            <a:avLst/>
          </a:prstGeom>
        </p:spPr>
        <p:txBody>
          <a:bodyPr anchor="t" rtlCol="false" tIns="0" lIns="0" bIns="0" rIns="0">
            <a:spAutoFit/>
          </a:bodyPr>
          <a:lstStyle/>
          <a:p>
            <a:pPr>
              <a:lnSpc>
                <a:spcPts val="3919"/>
              </a:lnSpc>
            </a:pPr>
          </a:p>
          <a:p>
            <a:pPr marL="604519" indent="-302260" lvl="1">
              <a:lnSpc>
                <a:spcPts val="3919"/>
              </a:lnSpc>
              <a:buFont typeface="Arial"/>
              <a:buChar char="•"/>
            </a:pPr>
            <a:r>
              <a:rPr lang="en-US" sz="2799">
                <a:solidFill>
                  <a:srgbClr val="000000"/>
                </a:solidFill>
                <a:latin typeface="League Spartan Bold"/>
              </a:rPr>
              <a:t> New Ice Cream Machinery Created</a:t>
            </a:r>
          </a:p>
          <a:p>
            <a:pPr>
              <a:lnSpc>
                <a:spcPts val="391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412884" y="6365447"/>
            <a:ext cx="3948063" cy="289285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901085" y="7811873"/>
            <a:ext cx="2504068" cy="250406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8700" y="7163390"/>
            <a:ext cx="2819277" cy="2579639"/>
          </a:xfrm>
          <a:prstGeom prst="rect">
            <a:avLst/>
          </a:prstGeom>
        </p:spPr>
      </p:pic>
      <p:grpSp>
        <p:nvGrpSpPr>
          <p:cNvPr name="Group 5" id="5"/>
          <p:cNvGrpSpPr/>
          <p:nvPr/>
        </p:nvGrpSpPr>
        <p:grpSpPr>
          <a:xfrm rot="0">
            <a:off x="1028700" y="435901"/>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Two Branches</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658169" y="2517650"/>
            <a:ext cx="8485831" cy="61017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Microeconomics</a:t>
            </a:r>
            <a:r>
              <a:rPr lang="en-US" sz="3150">
                <a:solidFill>
                  <a:srgbClr val="000000"/>
                </a:solidFill>
                <a:latin typeface="Telegraf"/>
              </a:rPr>
              <a:t> </a:t>
            </a:r>
          </a:p>
          <a:p>
            <a:pPr marL="680085" indent="-340042" lvl="1">
              <a:lnSpc>
                <a:spcPts val="4409"/>
              </a:lnSpc>
              <a:buFont typeface="Arial"/>
              <a:buChar char="•"/>
            </a:pPr>
            <a:r>
              <a:rPr lang="en-US" sz="3150">
                <a:solidFill>
                  <a:srgbClr val="000000"/>
                </a:solidFill>
                <a:latin typeface="Telegraf"/>
              </a:rPr>
              <a:t>studies the behavior of individual economic agents such as consumers, households, firms, industries, and the government, and how they make economic decisions. </a:t>
            </a:r>
          </a:p>
          <a:p>
            <a:pPr>
              <a:lnSpc>
                <a:spcPts val="4409"/>
              </a:lnSpc>
            </a:pPr>
          </a:p>
          <a:p>
            <a:pPr>
              <a:lnSpc>
                <a:spcPts val="4409"/>
              </a:lnSpc>
            </a:pPr>
          </a:p>
          <a:p>
            <a:pPr>
              <a:lnSpc>
                <a:spcPts val="4409"/>
              </a:lnSpc>
            </a:pPr>
          </a:p>
          <a:p>
            <a:pPr algn="ctr">
              <a:lnSpc>
                <a:spcPts val="4409"/>
              </a:lnSpc>
            </a:pPr>
            <a:r>
              <a:rPr lang="en-US" sz="3150">
                <a:solidFill>
                  <a:srgbClr val="FF5757"/>
                </a:solidFill>
                <a:latin typeface="Telegraf Bold"/>
              </a:rPr>
              <a:t>  </a:t>
            </a:r>
          </a:p>
          <a:p>
            <a:pPr algn="ctr">
              <a:lnSpc>
                <a:spcPts val="4409"/>
              </a:lnSpc>
            </a:pPr>
          </a:p>
        </p:txBody>
      </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9144000" y="2517650"/>
            <a:ext cx="8485831" cy="49968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Macroeconomics</a:t>
            </a:r>
            <a:r>
              <a:rPr lang="en-US" sz="3150">
                <a:solidFill>
                  <a:srgbClr val="000000"/>
                </a:solidFill>
                <a:latin typeface="Telegraf"/>
              </a:rPr>
              <a:t> </a:t>
            </a:r>
          </a:p>
          <a:p>
            <a:pPr marL="680085" indent="-340042" lvl="1">
              <a:lnSpc>
                <a:spcPts val="4409"/>
              </a:lnSpc>
              <a:buFont typeface="Arial"/>
              <a:buChar char="•"/>
            </a:pPr>
            <a:r>
              <a:rPr lang="en-US" sz="3150">
                <a:solidFill>
                  <a:srgbClr val="000000"/>
                </a:solidFill>
                <a:latin typeface="Telegraf"/>
              </a:rPr>
              <a:t>studies the economy as a whole, focusing on countries' fundamental economic goals.</a:t>
            </a:r>
          </a:p>
          <a:p>
            <a:pPr>
              <a:lnSpc>
                <a:spcPts val="4409"/>
              </a:lnSpc>
            </a:pPr>
          </a:p>
          <a:p>
            <a:pPr>
              <a:lnSpc>
                <a:spcPts val="4409"/>
              </a:lnSpc>
            </a:pPr>
          </a:p>
          <a:p>
            <a:pPr>
              <a:lnSpc>
                <a:spcPts val="4409"/>
              </a:lnSpc>
            </a:pPr>
          </a:p>
          <a:p>
            <a:pPr algn="ctr">
              <a:lnSpc>
                <a:spcPts val="4409"/>
              </a:lnSpc>
            </a:pPr>
            <a:r>
              <a:rPr lang="en-US" sz="3150">
                <a:solidFill>
                  <a:srgbClr val="FF5757"/>
                </a:solidFill>
                <a:latin typeface="Telegraf Bold"/>
              </a:rPr>
              <a:t>  </a:t>
            </a:r>
          </a:p>
          <a:p>
            <a:pPr algn="ctr">
              <a:lnSpc>
                <a:spcPts val="4409"/>
              </a:lnSpc>
            </a:pP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358704" y="3514844"/>
            <a:ext cx="6895316" cy="659308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361031" y="6172200"/>
            <a:ext cx="3119767" cy="4114800"/>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4065931" y="6172200"/>
            <a:ext cx="4348534" cy="4114800"/>
          </a:xfrm>
          <a:prstGeom prst="rect">
            <a:avLst/>
          </a:prstGeom>
        </p:spPr>
      </p:pic>
      <p:grpSp>
        <p:nvGrpSpPr>
          <p:cNvPr name="Group 5" id="5"/>
          <p:cNvGrpSpPr/>
          <p:nvPr/>
        </p:nvGrpSpPr>
        <p:grpSpPr>
          <a:xfrm rot="0">
            <a:off x="1028700" y="539406"/>
            <a:ext cx="16349422" cy="1970625"/>
            <a:chOff x="0" y="0"/>
            <a:chExt cx="21799229" cy="2627500"/>
          </a:xfrm>
        </p:grpSpPr>
        <p:sp>
          <p:nvSpPr>
            <p:cNvPr name="TextBox 6" id="6"/>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7" id="7"/>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735439" y="1989796"/>
            <a:ext cx="13330492" cy="976630"/>
          </a:xfrm>
          <a:prstGeom prst="rect">
            <a:avLst/>
          </a:prstGeom>
        </p:spPr>
        <p:txBody>
          <a:bodyPr anchor="t" rtlCol="false" tIns="0" lIns="0" bIns="0" rIns="0">
            <a:spAutoFit/>
          </a:bodyPr>
          <a:lstStyle/>
          <a:p>
            <a:pPr>
              <a:lnSpc>
                <a:spcPts val="3919"/>
              </a:lnSpc>
            </a:pPr>
          </a:p>
          <a:p>
            <a:pPr>
              <a:lnSpc>
                <a:spcPts val="3919"/>
              </a:lnSpc>
            </a:pPr>
            <a:r>
              <a:rPr lang="en-US" sz="2799">
                <a:solidFill>
                  <a:srgbClr val="000000"/>
                </a:solidFill>
                <a:latin typeface="League Spartan Bold"/>
              </a:rPr>
              <a:t>2. Metal shortage worlwide</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64766" y="3520983"/>
            <a:ext cx="7055697" cy="667648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4065931" y="6082665"/>
            <a:ext cx="4047934" cy="4114800"/>
          </a:xfrm>
          <a:prstGeom prst="rect">
            <a:avLst/>
          </a:prstGeom>
        </p:spPr>
      </p:pic>
      <p:grpSp>
        <p:nvGrpSpPr>
          <p:cNvPr name="Group 4" id="4"/>
          <p:cNvGrpSpPr/>
          <p:nvPr/>
        </p:nvGrpSpPr>
        <p:grpSpPr>
          <a:xfrm rot="0">
            <a:off x="1028700" y="539406"/>
            <a:ext cx="16349422" cy="1970625"/>
            <a:chOff x="0" y="0"/>
            <a:chExt cx="21799229" cy="2627500"/>
          </a:xfrm>
        </p:grpSpPr>
        <p:sp>
          <p:nvSpPr>
            <p:cNvPr name="TextBox 5" id="5"/>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6" id="6"/>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735439" y="1989796"/>
            <a:ext cx="13330492" cy="976630"/>
          </a:xfrm>
          <a:prstGeom prst="rect">
            <a:avLst/>
          </a:prstGeom>
        </p:spPr>
        <p:txBody>
          <a:bodyPr anchor="t" rtlCol="false" tIns="0" lIns="0" bIns="0" rIns="0">
            <a:spAutoFit/>
          </a:bodyPr>
          <a:lstStyle/>
          <a:p>
            <a:pPr>
              <a:lnSpc>
                <a:spcPts val="3919"/>
              </a:lnSpc>
            </a:pPr>
          </a:p>
          <a:p>
            <a:pPr>
              <a:lnSpc>
                <a:spcPts val="3919"/>
              </a:lnSpc>
            </a:pPr>
            <a:r>
              <a:rPr lang="en-US" sz="2799">
                <a:solidFill>
                  <a:srgbClr val="000000"/>
                </a:solidFill>
                <a:latin typeface="League Spartan Bold"/>
              </a:rPr>
              <a:t>3. Increase in general population and labor force</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49151" y="3371306"/>
            <a:ext cx="7140360" cy="6736624"/>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247260" y="7631113"/>
            <a:ext cx="2642496" cy="2655887"/>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true" flipV="false" rot="0">
            <a:off x="-514821" y="4682218"/>
            <a:ext cx="3471395" cy="4114800"/>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4028954" y="224893"/>
            <a:ext cx="4259046" cy="4114800"/>
          </a:xfrm>
          <a:prstGeom prst="rect">
            <a:avLst/>
          </a:prstGeom>
        </p:spPr>
      </p:pic>
      <p:grpSp>
        <p:nvGrpSpPr>
          <p:cNvPr name="Group 6" id="6"/>
          <p:cNvGrpSpPr/>
          <p:nvPr/>
        </p:nvGrpSpPr>
        <p:grpSpPr>
          <a:xfrm rot="0">
            <a:off x="1028700" y="539406"/>
            <a:ext cx="16349422" cy="1970625"/>
            <a:chOff x="0" y="0"/>
            <a:chExt cx="21799229" cy="2627500"/>
          </a:xfrm>
        </p:grpSpPr>
        <p:sp>
          <p:nvSpPr>
            <p:cNvPr name="TextBox 7" id="7"/>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8" id="8"/>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735439" y="1989796"/>
            <a:ext cx="13330492" cy="1471930"/>
          </a:xfrm>
          <a:prstGeom prst="rect">
            <a:avLst/>
          </a:prstGeom>
        </p:spPr>
        <p:txBody>
          <a:bodyPr anchor="t" rtlCol="false" tIns="0" lIns="0" bIns="0" rIns="0">
            <a:spAutoFit/>
          </a:bodyPr>
          <a:lstStyle/>
          <a:p>
            <a:pPr>
              <a:lnSpc>
                <a:spcPts val="3919"/>
              </a:lnSpc>
            </a:pPr>
          </a:p>
          <a:p>
            <a:pPr>
              <a:lnSpc>
                <a:spcPts val="3919"/>
              </a:lnSpc>
            </a:pPr>
            <a:r>
              <a:rPr lang="en-US" sz="2799">
                <a:solidFill>
                  <a:srgbClr val="000000"/>
                </a:solidFill>
                <a:latin typeface="League Spartan Bold"/>
              </a:rPr>
              <a:t>4. Summer time! Ice cream demand increases </a:t>
            </a:r>
          </a:p>
          <a:p>
            <a:pPr>
              <a:lnSpc>
                <a:spcPts val="3919"/>
              </a:lnSpc>
            </a:pPr>
            <a:r>
              <a:rPr lang="en-US" sz="2799">
                <a:solidFill>
                  <a:srgbClr val="000000"/>
                </a:solidFill>
                <a:latin typeface="League Spartan Bold"/>
              </a:rPr>
              <a:t>(</a:t>
            </a:r>
            <a:r>
              <a:rPr lang="en-US" sz="2799">
                <a:solidFill>
                  <a:srgbClr val="C70B01"/>
                </a:solidFill>
                <a:latin typeface="League Spartan Bold"/>
              </a:rPr>
              <a:t>NO SHIFT = Demand is not one of the shifters</a:t>
            </a:r>
            <a:r>
              <a:rPr lang="en-US" sz="2799">
                <a:solidFill>
                  <a:srgbClr val="000000"/>
                </a:solidFill>
                <a:latin typeface="League Spartan Bold"/>
              </a:rPr>
              <a:t>) </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307245" y="3601795"/>
            <a:ext cx="7156156" cy="6685205"/>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98956" y="4496777"/>
            <a:ext cx="4124669" cy="4761523"/>
          </a:xfrm>
          <a:prstGeom prst="rect">
            <a:avLst/>
          </a:prstGeom>
        </p:spPr>
      </p:pic>
      <p:grpSp>
        <p:nvGrpSpPr>
          <p:cNvPr name="Group 4" id="4"/>
          <p:cNvGrpSpPr/>
          <p:nvPr/>
        </p:nvGrpSpPr>
        <p:grpSpPr>
          <a:xfrm rot="0">
            <a:off x="1028700" y="539406"/>
            <a:ext cx="16349422" cy="1970625"/>
            <a:chOff x="0" y="0"/>
            <a:chExt cx="21799229" cy="2627500"/>
          </a:xfrm>
        </p:grpSpPr>
        <p:sp>
          <p:nvSpPr>
            <p:cNvPr name="TextBox 5" id="5"/>
            <p:cNvSpPr txBox="true"/>
            <p:nvPr/>
          </p:nvSpPr>
          <p:spPr>
            <a:xfrm rot="0">
              <a:off x="0" y="228600"/>
              <a:ext cx="21799229" cy="1714501"/>
            </a:xfrm>
            <a:prstGeom prst="rect">
              <a:avLst/>
            </a:prstGeom>
          </p:spPr>
          <p:txBody>
            <a:bodyPr anchor="t" rtlCol="false" tIns="0" lIns="0" bIns="0" rIns="0">
              <a:spAutoFit/>
            </a:bodyPr>
            <a:lstStyle/>
            <a:p>
              <a:pPr algn="ctr">
                <a:lnSpc>
                  <a:spcPts val="9120"/>
                </a:lnSpc>
              </a:pPr>
              <a:r>
                <a:rPr lang="en-US" sz="9600" spc="-480">
                  <a:solidFill>
                    <a:srgbClr val="000000"/>
                  </a:solidFill>
                  <a:latin typeface="League Spartan"/>
                </a:rPr>
                <a:t>PPC Practice</a:t>
              </a:r>
            </a:p>
          </p:txBody>
        </p:sp>
        <p:sp>
          <p:nvSpPr>
            <p:cNvPr name="TextBox 6" id="6"/>
            <p:cNvSpPr txBox="true"/>
            <p:nvPr/>
          </p:nvSpPr>
          <p:spPr>
            <a:xfrm rot="0">
              <a:off x="0" y="2139820"/>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735439" y="1989796"/>
            <a:ext cx="13330492" cy="976630"/>
          </a:xfrm>
          <a:prstGeom prst="rect">
            <a:avLst/>
          </a:prstGeom>
        </p:spPr>
        <p:txBody>
          <a:bodyPr anchor="t" rtlCol="false" tIns="0" lIns="0" bIns="0" rIns="0">
            <a:spAutoFit/>
          </a:bodyPr>
          <a:lstStyle/>
          <a:p>
            <a:pPr>
              <a:lnSpc>
                <a:spcPts val="3919"/>
              </a:lnSpc>
            </a:pPr>
          </a:p>
          <a:p>
            <a:pPr>
              <a:lnSpc>
                <a:spcPts val="3919"/>
              </a:lnSpc>
            </a:pPr>
            <a:r>
              <a:rPr lang="en-US" sz="2799">
                <a:solidFill>
                  <a:srgbClr val="000000"/>
                </a:solidFill>
                <a:latin typeface="League Spartan Bold"/>
              </a:rPr>
              <a:t>5. Dairy farms hit by a natural disaster </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68526" y="4886700"/>
            <a:ext cx="4114800" cy="4114800"/>
          </a:xfrm>
          <a:prstGeom prst="rect">
            <a:avLst/>
          </a:prstGeom>
        </p:spPr>
      </p:pic>
      <p:grpSp>
        <p:nvGrpSpPr>
          <p:cNvPr name="Group 3" id="3"/>
          <p:cNvGrpSpPr/>
          <p:nvPr/>
        </p:nvGrpSpPr>
        <p:grpSpPr>
          <a:xfrm rot="0">
            <a:off x="1692963" y="2700176"/>
            <a:ext cx="14902073" cy="2186524"/>
            <a:chOff x="0" y="0"/>
            <a:chExt cx="19869431" cy="2915365"/>
          </a:xfrm>
        </p:grpSpPr>
        <p:sp>
          <p:nvSpPr>
            <p:cNvPr name="TextBox 4" id="4"/>
            <p:cNvSpPr txBox="true"/>
            <p:nvPr/>
          </p:nvSpPr>
          <p:spPr>
            <a:xfrm rot="0">
              <a:off x="0" y="257175"/>
              <a:ext cx="19869431"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Circular Flow</a:t>
              </a:r>
            </a:p>
          </p:txBody>
        </p:sp>
        <p:sp>
          <p:nvSpPr>
            <p:cNvPr name="TextBox 5" id="5"/>
            <p:cNvSpPr txBox="true"/>
            <p:nvPr/>
          </p:nvSpPr>
          <p:spPr>
            <a:xfrm rot="0">
              <a:off x="0" y="2427685"/>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27553" y="1100926"/>
            <a:ext cx="21370292" cy="8411520"/>
            <a:chOff x="0" y="0"/>
            <a:chExt cx="28493722" cy="11215360"/>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16932203" y="1687008"/>
              <a:ext cx="4089114" cy="1461858"/>
            </a:xfrm>
            <a:prstGeom prst="rect">
              <a:avLst/>
            </a:prstGeom>
          </p:spPr>
        </p:pic>
        <p:grpSp>
          <p:nvGrpSpPr>
            <p:cNvPr name="Group 4" id="4"/>
            <p:cNvGrpSpPr/>
            <p:nvPr/>
          </p:nvGrpSpPr>
          <p:grpSpPr>
            <a:xfrm rot="0">
              <a:off x="3325161" y="5219729"/>
              <a:ext cx="5115518" cy="1765142"/>
              <a:chOff x="0" y="0"/>
              <a:chExt cx="1913890" cy="660400"/>
            </a:xfrm>
          </p:grpSpPr>
          <p:sp>
            <p:nvSpPr>
              <p:cNvPr name="Freeform 5" id="5"/>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FF914D"/>
              </a:solidFill>
            </p:spPr>
          </p:sp>
          <p:sp>
            <p:nvSpPr>
              <p:cNvPr name="Freeform 6" id="6"/>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FF914D"/>
              </a:solidFill>
            </p:spPr>
          </p:sp>
        </p:grpSp>
        <p:sp>
          <p:nvSpPr>
            <p:cNvPr name="TextBox 7" id="7"/>
            <p:cNvSpPr txBox="true"/>
            <p:nvPr/>
          </p:nvSpPr>
          <p:spPr>
            <a:xfrm rot="0">
              <a:off x="331402" y="5894581"/>
              <a:ext cx="11107171" cy="590801"/>
            </a:xfrm>
            <a:prstGeom prst="rect">
              <a:avLst/>
            </a:prstGeom>
          </p:spPr>
          <p:txBody>
            <a:bodyPr anchor="t" rtlCol="false" tIns="0" lIns="0" bIns="0" rIns="0">
              <a:spAutoFit/>
            </a:bodyPr>
            <a:lstStyle/>
            <a:p>
              <a:pPr algn="ctr">
                <a:lnSpc>
                  <a:spcPts val="3196"/>
                </a:lnSpc>
              </a:pPr>
              <a:r>
                <a:rPr lang="en-US" sz="3364" spc="-168">
                  <a:solidFill>
                    <a:srgbClr val="000000"/>
                  </a:solidFill>
                  <a:latin typeface="League Spartan"/>
                </a:rPr>
                <a:t>Product  Market</a:t>
              </a:r>
            </a:p>
          </p:txBody>
        </p:sp>
        <p:sp>
          <p:nvSpPr>
            <p:cNvPr name="TextBox 8" id="8"/>
            <p:cNvSpPr txBox="true"/>
            <p:nvPr/>
          </p:nvSpPr>
          <p:spPr>
            <a:xfrm rot="0">
              <a:off x="331402" y="6716069"/>
              <a:ext cx="11107171" cy="591668"/>
            </a:xfrm>
            <a:prstGeom prst="rect">
              <a:avLst/>
            </a:prstGeom>
          </p:spPr>
          <p:txBody>
            <a:bodyPr anchor="t" rtlCol="false" tIns="0" lIns="0" bIns="0" rIns="0">
              <a:spAutoFit/>
            </a:bodyPr>
            <a:lstStyle/>
            <a:p>
              <a:pPr algn="ctr">
                <a:lnSpc>
                  <a:spcPts val="3631"/>
                </a:lnSpc>
              </a:pPr>
            </a:p>
          </p:txBody>
        </p:sp>
        <p:grpSp>
          <p:nvGrpSpPr>
            <p:cNvPr name="Group 9" id="9"/>
            <p:cNvGrpSpPr/>
            <p:nvPr/>
          </p:nvGrpSpPr>
          <p:grpSpPr>
            <a:xfrm rot="0">
              <a:off x="20034076" y="5219729"/>
              <a:ext cx="5115518" cy="1765142"/>
              <a:chOff x="0" y="0"/>
              <a:chExt cx="1913890" cy="660400"/>
            </a:xfrm>
          </p:grpSpPr>
          <p:sp>
            <p:nvSpPr>
              <p:cNvPr name="Freeform 10" id="10"/>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F8CF26"/>
              </a:solidFill>
            </p:spPr>
          </p:sp>
          <p:sp>
            <p:nvSpPr>
              <p:cNvPr name="Freeform 11" id="11"/>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F8CF26"/>
              </a:solidFill>
            </p:spPr>
          </p:sp>
        </p:grpSp>
        <p:sp>
          <p:nvSpPr>
            <p:cNvPr name="TextBox 12" id="12"/>
            <p:cNvSpPr txBox="true"/>
            <p:nvPr/>
          </p:nvSpPr>
          <p:spPr>
            <a:xfrm rot="0">
              <a:off x="20146335" y="5930257"/>
              <a:ext cx="4890999" cy="590801"/>
            </a:xfrm>
            <a:prstGeom prst="rect">
              <a:avLst/>
            </a:prstGeom>
          </p:spPr>
          <p:txBody>
            <a:bodyPr anchor="t" rtlCol="false" tIns="0" lIns="0" bIns="0" rIns="0">
              <a:spAutoFit/>
            </a:bodyPr>
            <a:lstStyle/>
            <a:p>
              <a:pPr algn="ctr">
                <a:lnSpc>
                  <a:spcPts val="3196"/>
                </a:lnSpc>
              </a:pPr>
              <a:r>
                <a:rPr lang="en-US" sz="3364" spc="-168">
                  <a:solidFill>
                    <a:srgbClr val="000000"/>
                  </a:solidFill>
                  <a:latin typeface="League Spartan"/>
                </a:rPr>
                <a:t>Resource Market</a:t>
              </a:r>
            </a:p>
          </p:txBody>
        </p:sp>
        <p:grpSp>
          <p:nvGrpSpPr>
            <p:cNvPr name="Group 13" id="13"/>
            <p:cNvGrpSpPr/>
            <p:nvPr/>
          </p:nvGrpSpPr>
          <p:grpSpPr>
            <a:xfrm rot="0">
              <a:off x="11695122" y="0"/>
              <a:ext cx="5115518" cy="1765142"/>
              <a:chOff x="0" y="0"/>
              <a:chExt cx="1913890" cy="660400"/>
            </a:xfrm>
          </p:grpSpPr>
          <p:sp>
            <p:nvSpPr>
              <p:cNvPr name="Freeform 14" id="14"/>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0961A0"/>
              </a:solidFill>
            </p:spPr>
          </p:sp>
          <p:sp>
            <p:nvSpPr>
              <p:cNvPr name="Freeform 15" id="15"/>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0961A0"/>
              </a:solidFill>
            </p:spPr>
          </p:sp>
        </p:grpSp>
        <p:sp>
          <p:nvSpPr>
            <p:cNvPr name="TextBox 16" id="16"/>
            <p:cNvSpPr txBox="true"/>
            <p:nvPr/>
          </p:nvSpPr>
          <p:spPr>
            <a:xfrm rot="0">
              <a:off x="8699296" y="541447"/>
              <a:ext cx="11107171" cy="590101"/>
            </a:xfrm>
            <a:prstGeom prst="rect">
              <a:avLst/>
            </a:prstGeom>
          </p:spPr>
          <p:txBody>
            <a:bodyPr anchor="t" rtlCol="false" tIns="0" lIns="0" bIns="0" rIns="0">
              <a:spAutoFit/>
            </a:bodyPr>
            <a:lstStyle/>
            <a:p>
              <a:pPr algn="ctr">
                <a:lnSpc>
                  <a:spcPts val="3196"/>
                </a:lnSpc>
              </a:pPr>
              <a:r>
                <a:rPr lang="en-US" sz="3364" spc="-168">
                  <a:solidFill>
                    <a:srgbClr val="FFFFFF"/>
                  </a:solidFill>
                  <a:latin typeface="League Spartan"/>
                </a:rPr>
                <a:t>Households</a:t>
              </a:r>
            </a:p>
          </p:txBody>
        </p:sp>
        <p:grpSp>
          <p:nvGrpSpPr>
            <p:cNvPr name="Group 17" id="17"/>
            <p:cNvGrpSpPr/>
            <p:nvPr/>
          </p:nvGrpSpPr>
          <p:grpSpPr>
            <a:xfrm rot="0">
              <a:off x="11804312" y="9450218"/>
              <a:ext cx="5115518" cy="1765142"/>
              <a:chOff x="0" y="0"/>
              <a:chExt cx="1913890" cy="660400"/>
            </a:xfrm>
          </p:grpSpPr>
          <p:sp>
            <p:nvSpPr>
              <p:cNvPr name="Freeform 18" id="18"/>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AD3037"/>
              </a:solidFill>
            </p:spPr>
          </p:sp>
          <p:sp>
            <p:nvSpPr>
              <p:cNvPr name="Freeform 19" id="19"/>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AD3037"/>
              </a:solidFill>
            </p:spPr>
          </p:sp>
        </p:grpSp>
        <p:sp>
          <p:nvSpPr>
            <p:cNvPr name="TextBox 20" id="20"/>
            <p:cNvSpPr txBox="true"/>
            <p:nvPr/>
          </p:nvSpPr>
          <p:spPr>
            <a:xfrm rot="0">
              <a:off x="8699296" y="10112741"/>
              <a:ext cx="11107171" cy="590101"/>
            </a:xfrm>
            <a:prstGeom prst="rect">
              <a:avLst/>
            </a:prstGeom>
          </p:spPr>
          <p:txBody>
            <a:bodyPr anchor="t" rtlCol="false" tIns="0" lIns="0" bIns="0" rIns="0">
              <a:spAutoFit/>
            </a:bodyPr>
            <a:lstStyle/>
            <a:p>
              <a:pPr algn="ctr">
                <a:lnSpc>
                  <a:spcPts val="3196"/>
                </a:lnSpc>
              </a:pPr>
              <a:r>
                <a:rPr lang="en-US" sz="3364" spc="-168">
                  <a:solidFill>
                    <a:srgbClr val="F7F7F7"/>
                  </a:solidFill>
                  <a:latin typeface="League Spartan"/>
                </a:rPr>
                <a:t>Firms</a:t>
              </a:r>
            </a:p>
          </p:txBody>
        </p:sp>
        <p:pic>
          <p:nvPicPr>
            <p:cNvPr name="Picture 21" id="2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651657">
              <a:off x="17761910" y="8539373"/>
              <a:ext cx="4089114" cy="1461858"/>
            </a:xfrm>
            <a:prstGeom prst="rect">
              <a:avLst/>
            </a:prstGeom>
          </p:spPr>
        </p:pic>
        <p:pic>
          <p:nvPicPr>
            <p:cNvPr name="Picture 22" id="2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910663">
              <a:off x="7268750" y="8353943"/>
              <a:ext cx="4089114" cy="1461858"/>
            </a:xfrm>
            <a:prstGeom prst="rect">
              <a:avLst/>
            </a:prstGeom>
          </p:spPr>
        </p:pic>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127221">
              <a:off x="6654739" y="1687008"/>
              <a:ext cx="4089114" cy="1461858"/>
            </a:xfrm>
            <a:prstGeom prst="rect">
              <a:avLst/>
            </a:prstGeom>
          </p:spPr>
        </p:pic>
        <p:sp>
          <p:nvSpPr>
            <p:cNvPr name="TextBox 24" id="24"/>
            <p:cNvSpPr txBox="true"/>
            <p:nvPr/>
          </p:nvSpPr>
          <p:spPr>
            <a:xfrm rot="0">
              <a:off x="16338650" y="1831817"/>
              <a:ext cx="11107171" cy="416559"/>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Factors of Production</a:t>
              </a:r>
            </a:p>
          </p:txBody>
        </p:sp>
        <p:sp>
          <p:nvSpPr>
            <p:cNvPr name="TextBox 25" id="25"/>
            <p:cNvSpPr txBox="true"/>
            <p:nvPr/>
          </p:nvSpPr>
          <p:spPr>
            <a:xfrm rot="0">
              <a:off x="16338650" y="2479063"/>
              <a:ext cx="11107171" cy="591668"/>
            </a:xfrm>
            <a:prstGeom prst="rect">
              <a:avLst/>
            </a:prstGeom>
          </p:spPr>
          <p:txBody>
            <a:bodyPr anchor="t" rtlCol="false" tIns="0" lIns="0" bIns="0" rIns="0">
              <a:spAutoFit/>
            </a:bodyPr>
            <a:lstStyle/>
            <a:p>
              <a:pPr algn="ctr">
                <a:lnSpc>
                  <a:spcPts val="3631"/>
                </a:lnSpc>
              </a:pPr>
            </a:p>
          </p:txBody>
        </p:sp>
        <p:sp>
          <p:nvSpPr>
            <p:cNvPr name="TextBox 26" id="26"/>
            <p:cNvSpPr txBox="true"/>
            <p:nvPr/>
          </p:nvSpPr>
          <p:spPr>
            <a:xfrm rot="0">
              <a:off x="331402" y="9336977"/>
              <a:ext cx="11107171" cy="416559"/>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Goods and Services</a:t>
              </a:r>
            </a:p>
          </p:txBody>
        </p:sp>
        <p:sp>
          <p:nvSpPr>
            <p:cNvPr name="TextBox 27" id="27"/>
            <p:cNvSpPr txBox="true"/>
            <p:nvPr/>
          </p:nvSpPr>
          <p:spPr>
            <a:xfrm rot="0">
              <a:off x="331402" y="9984223"/>
              <a:ext cx="11107171" cy="591668"/>
            </a:xfrm>
            <a:prstGeom prst="rect">
              <a:avLst/>
            </a:prstGeom>
          </p:spPr>
          <p:txBody>
            <a:bodyPr anchor="t" rtlCol="false" tIns="0" lIns="0" bIns="0" rIns="0">
              <a:spAutoFit/>
            </a:bodyPr>
            <a:lstStyle/>
            <a:p>
              <a:pPr algn="ctr">
                <a:lnSpc>
                  <a:spcPts val="3631"/>
                </a:lnSpc>
              </a:pPr>
            </a:p>
          </p:txBody>
        </p:sp>
        <p:sp>
          <p:nvSpPr>
            <p:cNvPr name="TextBox 28" id="28"/>
            <p:cNvSpPr txBox="true"/>
            <p:nvPr/>
          </p:nvSpPr>
          <p:spPr>
            <a:xfrm rot="0">
              <a:off x="0" y="1831817"/>
              <a:ext cx="11107171" cy="416559"/>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Goods and Services</a:t>
              </a:r>
            </a:p>
          </p:txBody>
        </p:sp>
        <p:sp>
          <p:nvSpPr>
            <p:cNvPr name="TextBox 29" id="29"/>
            <p:cNvSpPr txBox="true"/>
            <p:nvPr/>
          </p:nvSpPr>
          <p:spPr>
            <a:xfrm rot="0">
              <a:off x="0" y="2479063"/>
              <a:ext cx="11107171" cy="591668"/>
            </a:xfrm>
            <a:prstGeom prst="rect">
              <a:avLst/>
            </a:prstGeom>
          </p:spPr>
          <p:txBody>
            <a:bodyPr anchor="t" rtlCol="false" tIns="0" lIns="0" bIns="0" rIns="0">
              <a:spAutoFit/>
            </a:bodyPr>
            <a:lstStyle/>
            <a:p>
              <a:pPr algn="ctr">
                <a:lnSpc>
                  <a:spcPts val="3631"/>
                </a:lnSpc>
              </a:pPr>
            </a:p>
          </p:txBody>
        </p:sp>
        <p:pic>
          <p:nvPicPr>
            <p:cNvPr name="Picture 30" id="3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8161449">
              <a:off x="16513785" y="3292553"/>
              <a:ext cx="2944223" cy="1052560"/>
            </a:xfrm>
            <a:prstGeom prst="rect">
              <a:avLst/>
            </a:prstGeom>
          </p:spPr>
        </p:pic>
        <p:pic>
          <p:nvPicPr>
            <p:cNvPr name="Picture 31" id="3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1824067">
              <a:off x="17025938" y="7725056"/>
              <a:ext cx="2944223" cy="1052560"/>
            </a:xfrm>
            <a:prstGeom prst="rect">
              <a:avLst/>
            </a:prstGeom>
          </p:spPr>
        </p:pic>
        <p:pic>
          <p:nvPicPr>
            <p:cNvPr name="Picture 32" id="3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8629451">
              <a:off x="8467515" y="3185411"/>
              <a:ext cx="2944223" cy="1052560"/>
            </a:xfrm>
            <a:prstGeom prst="rect">
              <a:avLst/>
            </a:prstGeom>
          </p:spPr>
        </p:pic>
        <p:pic>
          <p:nvPicPr>
            <p:cNvPr name="Picture 33" id="3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2411032">
              <a:off x="8679253" y="7886324"/>
              <a:ext cx="2944223" cy="1052560"/>
            </a:xfrm>
            <a:prstGeom prst="rect">
              <a:avLst/>
            </a:prstGeom>
          </p:spPr>
        </p:pic>
        <p:sp>
          <p:nvSpPr>
            <p:cNvPr name="TextBox 34" id="34"/>
            <p:cNvSpPr txBox="true"/>
            <p:nvPr/>
          </p:nvSpPr>
          <p:spPr>
            <a:xfrm rot="0">
              <a:off x="17386551" y="9820320"/>
              <a:ext cx="11107171" cy="416559"/>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Factors of Production</a:t>
              </a:r>
            </a:p>
          </p:txBody>
        </p:sp>
        <p:sp>
          <p:nvSpPr>
            <p:cNvPr name="TextBox 35" id="35"/>
            <p:cNvSpPr txBox="true"/>
            <p:nvPr/>
          </p:nvSpPr>
          <p:spPr>
            <a:xfrm rot="0">
              <a:off x="17386551" y="10467566"/>
              <a:ext cx="11107171" cy="591668"/>
            </a:xfrm>
            <a:prstGeom prst="rect">
              <a:avLst/>
            </a:prstGeom>
          </p:spPr>
          <p:txBody>
            <a:bodyPr anchor="t" rtlCol="false" tIns="0" lIns="0" bIns="0" rIns="0">
              <a:spAutoFit/>
            </a:bodyPr>
            <a:lstStyle/>
            <a:p>
              <a:pPr algn="ctr">
                <a:lnSpc>
                  <a:spcPts val="3631"/>
                </a:lnSpc>
              </a:pPr>
            </a:p>
          </p:txBody>
        </p:sp>
        <p:sp>
          <p:nvSpPr>
            <p:cNvPr name="TextBox 36" id="36"/>
            <p:cNvSpPr txBox="true"/>
            <p:nvPr/>
          </p:nvSpPr>
          <p:spPr>
            <a:xfrm rot="0">
              <a:off x="15516146" y="7460313"/>
              <a:ext cx="2891756" cy="798058"/>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Payment for FOP</a:t>
              </a:r>
            </a:p>
          </p:txBody>
        </p:sp>
        <p:sp>
          <p:nvSpPr>
            <p:cNvPr name="TextBox 37" id="37"/>
            <p:cNvSpPr txBox="true"/>
            <p:nvPr/>
          </p:nvSpPr>
          <p:spPr>
            <a:xfrm rot="0">
              <a:off x="9610829" y="7127343"/>
              <a:ext cx="4009547" cy="798058"/>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Payment for Goods and Services</a:t>
              </a:r>
            </a:p>
          </p:txBody>
        </p:sp>
        <p:sp>
          <p:nvSpPr>
            <p:cNvPr name="TextBox 38" id="38"/>
            <p:cNvSpPr txBox="true"/>
            <p:nvPr/>
          </p:nvSpPr>
          <p:spPr>
            <a:xfrm rot="0">
              <a:off x="15606293" y="4421671"/>
              <a:ext cx="2891756" cy="798058"/>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Payment for FOP</a:t>
              </a:r>
            </a:p>
          </p:txBody>
        </p:sp>
        <p:sp>
          <p:nvSpPr>
            <p:cNvPr name="TextBox 39" id="39"/>
            <p:cNvSpPr txBox="true"/>
            <p:nvPr/>
          </p:nvSpPr>
          <p:spPr>
            <a:xfrm rot="0">
              <a:off x="9939626" y="4421671"/>
              <a:ext cx="4009547" cy="798058"/>
            </a:xfrm>
            <a:prstGeom prst="rect">
              <a:avLst/>
            </a:prstGeom>
          </p:spPr>
          <p:txBody>
            <a:bodyPr anchor="t" rtlCol="false" tIns="0" lIns="0" bIns="0" rIns="0">
              <a:spAutoFit/>
            </a:bodyPr>
            <a:lstStyle/>
            <a:p>
              <a:pPr algn="ctr">
                <a:lnSpc>
                  <a:spcPts val="2283"/>
                </a:lnSpc>
              </a:pPr>
              <a:r>
                <a:rPr lang="en-US" sz="2403" spc="-120">
                  <a:solidFill>
                    <a:srgbClr val="000000"/>
                  </a:solidFill>
                  <a:latin typeface="Sanchez"/>
                </a:rPr>
                <a:t>Payment for Goods and Services</a:t>
              </a:r>
            </a:p>
          </p:txBody>
        </p:sp>
      </p:grpSp>
      <p:sp>
        <p:nvSpPr>
          <p:cNvPr name="TextBox 40" id="4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1" id="41"/>
          <p:cNvSpPr txBox="true"/>
          <p:nvPr/>
        </p:nvSpPr>
        <p:spPr>
          <a:xfrm rot="0">
            <a:off x="5580569" y="316975"/>
            <a:ext cx="6932893" cy="571499"/>
          </a:xfrm>
          <a:prstGeom prst="rect">
            <a:avLst/>
          </a:prstGeom>
        </p:spPr>
        <p:txBody>
          <a:bodyPr anchor="t" rtlCol="false" tIns="0" lIns="0" bIns="0" rIns="0">
            <a:spAutoFit/>
          </a:bodyPr>
          <a:lstStyle/>
          <a:p>
            <a:pPr algn="ctr">
              <a:lnSpc>
                <a:spcPts val="4274"/>
              </a:lnSpc>
            </a:pPr>
            <a:r>
              <a:rPr lang="en-US" sz="4499" spc="-224">
                <a:solidFill>
                  <a:srgbClr val="000000"/>
                </a:solidFill>
                <a:latin typeface="League Spartan"/>
              </a:rPr>
              <a:t>Closed Circular Flow</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737787"/>
            <a:ext cx="16349422" cy="996950"/>
          </a:xfrm>
          <a:prstGeom prst="rect">
            <a:avLst/>
          </a:prstGeom>
        </p:spPr>
        <p:txBody>
          <a:bodyPr anchor="t" rtlCol="false" tIns="0" lIns="0" bIns="0" rIns="0">
            <a:spAutoFit/>
          </a:bodyPr>
          <a:lstStyle/>
          <a:p>
            <a:pPr algn="ctr">
              <a:lnSpc>
                <a:spcPts val="3850"/>
              </a:lnSpc>
            </a:pPr>
            <a:r>
              <a:rPr lang="en-US" sz="2750">
                <a:solidFill>
                  <a:srgbClr val="000000"/>
                </a:solidFill>
                <a:latin typeface="Telegraf Bold"/>
              </a:rPr>
              <a:t>Leakages - </a:t>
            </a:r>
            <a:r>
              <a:rPr lang="en-US" sz="2750">
                <a:solidFill>
                  <a:srgbClr val="000000"/>
                </a:solidFill>
                <a:latin typeface="Telegraf"/>
              </a:rPr>
              <a:t>Money that flows out of an economy (Savings, Taxes, Imports)</a:t>
            </a:r>
          </a:p>
          <a:p>
            <a:pPr algn="ctr">
              <a:lnSpc>
                <a:spcPts val="3850"/>
              </a:lnSpc>
            </a:pPr>
            <a:r>
              <a:rPr lang="en-US" sz="2750">
                <a:solidFill>
                  <a:srgbClr val="000000"/>
                </a:solidFill>
                <a:latin typeface="Telegraf Bold"/>
              </a:rPr>
              <a:t>Injections - </a:t>
            </a:r>
            <a:r>
              <a:rPr lang="en-US" sz="2750">
                <a:solidFill>
                  <a:srgbClr val="000000"/>
                </a:solidFill>
                <a:latin typeface="Telegraf"/>
              </a:rPr>
              <a:t>Money that flows into an economy (Investments, Government Spending, Exports)</a:t>
            </a:r>
          </a:p>
        </p:txBody>
      </p:sp>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Open Circular Flow</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7" id="7"/>
          <p:cNvGrpSpPr/>
          <p:nvPr/>
        </p:nvGrpSpPr>
        <p:grpSpPr>
          <a:xfrm rot="0">
            <a:off x="7037804" y="3566163"/>
            <a:ext cx="12027045" cy="4733942"/>
            <a:chOff x="0" y="0"/>
            <a:chExt cx="16036060" cy="6311923"/>
          </a:xfrm>
        </p:grpSpPr>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700000">
              <a:off x="9529321" y="949436"/>
              <a:ext cx="2301324" cy="822723"/>
            </a:xfrm>
            <a:prstGeom prst="rect">
              <a:avLst/>
            </a:prstGeom>
          </p:spPr>
        </p:pic>
        <p:grpSp>
          <p:nvGrpSpPr>
            <p:cNvPr name="Group 9" id="9"/>
            <p:cNvGrpSpPr/>
            <p:nvPr/>
          </p:nvGrpSpPr>
          <p:grpSpPr>
            <a:xfrm rot="0">
              <a:off x="1871377" y="2937626"/>
              <a:ext cx="2878976" cy="993409"/>
              <a:chOff x="0" y="0"/>
              <a:chExt cx="1913890" cy="660400"/>
            </a:xfrm>
          </p:grpSpPr>
          <p:sp>
            <p:nvSpPr>
              <p:cNvPr name="Freeform 10" id="10"/>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FF914D"/>
              </a:solidFill>
            </p:spPr>
          </p:sp>
          <p:sp>
            <p:nvSpPr>
              <p:cNvPr name="Freeform 11" id="11"/>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FF914D"/>
              </a:solidFill>
            </p:spPr>
          </p:sp>
        </p:grpSp>
        <p:sp>
          <p:nvSpPr>
            <p:cNvPr name="TextBox 12" id="12"/>
            <p:cNvSpPr txBox="true"/>
            <p:nvPr/>
          </p:nvSpPr>
          <p:spPr>
            <a:xfrm rot="0">
              <a:off x="186511" y="3326332"/>
              <a:ext cx="6251035" cy="323594"/>
            </a:xfrm>
            <a:prstGeom prst="rect">
              <a:avLst/>
            </a:prstGeom>
          </p:spPr>
          <p:txBody>
            <a:bodyPr anchor="t" rtlCol="false" tIns="0" lIns="0" bIns="0" rIns="0">
              <a:spAutoFit/>
            </a:bodyPr>
            <a:lstStyle/>
            <a:p>
              <a:pPr algn="ctr">
                <a:lnSpc>
                  <a:spcPts val="1798"/>
                </a:lnSpc>
              </a:pPr>
              <a:r>
                <a:rPr lang="en-US" sz="1893" spc="-94">
                  <a:solidFill>
                    <a:srgbClr val="000000"/>
                  </a:solidFill>
                  <a:latin typeface="League Spartan"/>
                </a:rPr>
                <a:t>Product  Market</a:t>
              </a:r>
            </a:p>
          </p:txBody>
        </p:sp>
        <p:sp>
          <p:nvSpPr>
            <p:cNvPr name="TextBox 13" id="13"/>
            <p:cNvSpPr txBox="true"/>
            <p:nvPr/>
          </p:nvSpPr>
          <p:spPr>
            <a:xfrm rot="0">
              <a:off x="186511" y="3776787"/>
              <a:ext cx="6251035" cy="335955"/>
            </a:xfrm>
            <a:prstGeom prst="rect">
              <a:avLst/>
            </a:prstGeom>
          </p:spPr>
          <p:txBody>
            <a:bodyPr anchor="t" rtlCol="false" tIns="0" lIns="0" bIns="0" rIns="0">
              <a:spAutoFit/>
            </a:bodyPr>
            <a:lstStyle/>
            <a:p>
              <a:pPr algn="ctr">
                <a:lnSpc>
                  <a:spcPts val="2043"/>
                </a:lnSpc>
              </a:pPr>
            </a:p>
          </p:txBody>
        </p:sp>
        <p:grpSp>
          <p:nvGrpSpPr>
            <p:cNvPr name="Group 14" id="14"/>
            <p:cNvGrpSpPr/>
            <p:nvPr/>
          </p:nvGrpSpPr>
          <p:grpSpPr>
            <a:xfrm rot="0">
              <a:off x="11275033" y="2937626"/>
              <a:ext cx="2878976" cy="993409"/>
              <a:chOff x="0" y="0"/>
              <a:chExt cx="1913890" cy="660400"/>
            </a:xfrm>
          </p:grpSpPr>
          <p:sp>
            <p:nvSpPr>
              <p:cNvPr name="Freeform 15" id="15"/>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F8CF26"/>
              </a:solidFill>
            </p:spPr>
          </p:sp>
          <p:sp>
            <p:nvSpPr>
              <p:cNvPr name="Freeform 16" id="16"/>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F8CF26"/>
              </a:solidFill>
            </p:spPr>
          </p:sp>
        </p:grpSp>
        <p:sp>
          <p:nvSpPr>
            <p:cNvPr name="TextBox 17" id="17"/>
            <p:cNvSpPr txBox="true"/>
            <p:nvPr/>
          </p:nvSpPr>
          <p:spPr>
            <a:xfrm rot="0">
              <a:off x="11338211" y="3346410"/>
              <a:ext cx="2752619" cy="323594"/>
            </a:xfrm>
            <a:prstGeom prst="rect">
              <a:avLst/>
            </a:prstGeom>
          </p:spPr>
          <p:txBody>
            <a:bodyPr anchor="t" rtlCol="false" tIns="0" lIns="0" bIns="0" rIns="0">
              <a:spAutoFit/>
            </a:bodyPr>
            <a:lstStyle/>
            <a:p>
              <a:pPr algn="ctr">
                <a:lnSpc>
                  <a:spcPts val="1798"/>
                </a:lnSpc>
              </a:pPr>
              <a:r>
                <a:rPr lang="en-US" sz="1893" spc="-94">
                  <a:solidFill>
                    <a:srgbClr val="000000"/>
                  </a:solidFill>
                  <a:latin typeface="League Spartan"/>
                </a:rPr>
                <a:t>Resource Market</a:t>
              </a:r>
            </a:p>
          </p:txBody>
        </p:sp>
        <p:grpSp>
          <p:nvGrpSpPr>
            <p:cNvPr name="Group 18" id="18"/>
            <p:cNvGrpSpPr/>
            <p:nvPr/>
          </p:nvGrpSpPr>
          <p:grpSpPr>
            <a:xfrm rot="0">
              <a:off x="6581930" y="0"/>
              <a:ext cx="2878976" cy="993409"/>
              <a:chOff x="0" y="0"/>
              <a:chExt cx="1913890" cy="660400"/>
            </a:xfrm>
          </p:grpSpPr>
          <p:sp>
            <p:nvSpPr>
              <p:cNvPr name="Freeform 19" id="19"/>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0961A0"/>
              </a:solidFill>
            </p:spPr>
          </p:sp>
          <p:sp>
            <p:nvSpPr>
              <p:cNvPr name="Freeform 20" id="20"/>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0961A0"/>
              </a:solidFill>
            </p:spPr>
          </p:sp>
        </p:grpSp>
        <p:sp>
          <p:nvSpPr>
            <p:cNvPr name="TextBox 21" id="21"/>
            <p:cNvSpPr txBox="true"/>
            <p:nvPr/>
          </p:nvSpPr>
          <p:spPr>
            <a:xfrm rot="0">
              <a:off x="4895901" y="313627"/>
              <a:ext cx="6251035" cy="323200"/>
            </a:xfrm>
            <a:prstGeom prst="rect">
              <a:avLst/>
            </a:prstGeom>
          </p:spPr>
          <p:txBody>
            <a:bodyPr anchor="t" rtlCol="false" tIns="0" lIns="0" bIns="0" rIns="0">
              <a:spAutoFit/>
            </a:bodyPr>
            <a:lstStyle/>
            <a:p>
              <a:pPr algn="ctr">
                <a:lnSpc>
                  <a:spcPts val="1798"/>
                </a:lnSpc>
              </a:pPr>
              <a:r>
                <a:rPr lang="en-US" sz="1893" spc="-94">
                  <a:solidFill>
                    <a:srgbClr val="FFFFFF"/>
                  </a:solidFill>
                  <a:latin typeface="League Spartan"/>
                </a:rPr>
                <a:t>Households</a:t>
              </a:r>
            </a:p>
          </p:txBody>
        </p:sp>
        <p:grpSp>
          <p:nvGrpSpPr>
            <p:cNvPr name="Group 22" id="22"/>
            <p:cNvGrpSpPr/>
            <p:nvPr/>
          </p:nvGrpSpPr>
          <p:grpSpPr>
            <a:xfrm rot="0">
              <a:off x="6643381" y="5318514"/>
              <a:ext cx="2878976" cy="993409"/>
              <a:chOff x="0" y="0"/>
              <a:chExt cx="1913890" cy="660400"/>
            </a:xfrm>
          </p:grpSpPr>
          <p:sp>
            <p:nvSpPr>
              <p:cNvPr name="Freeform 23" id="23"/>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AD3037"/>
              </a:solidFill>
            </p:spPr>
          </p:sp>
          <p:sp>
            <p:nvSpPr>
              <p:cNvPr name="Freeform 24" id="24"/>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AD3037"/>
              </a:solidFill>
            </p:spPr>
          </p:sp>
        </p:grpSp>
        <p:sp>
          <p:nvSpPr>
            <p:cNvPr name="TextBox 25" id="25"/>
            <p:cNvSpPr txBox="true"/>
            <p:nvPr/>
          </p:nvSpPr>
          <p:spPr>
            <a:xfrm rot="0">
              <a:off x="4895901" y="5700282"/>
              <a:ext cx="6251035" cy="323200"/>
            </a:xfrm>
            <a:prstGeom prst="rect">
              <a:avLst/>
            </a:prstGeom>
          </p:spPr>
          <p:txBody>
            <a:bodyPr anchor="t" rtlCol="false" tIns="0" lIns="0" bIns="0" rIns="0">
              <a:spAutoFit/>
            </a:bodyPr>
            <a:lstStyle/>
            <a:p>
              <a:pPr algn="ctr">
                <a:lnSpc>
                  <a:spcPts val="1798"/>
                </a:lnSpc>
              </a:pPr>
              <a:r>
                <a:rPr lang="en-US" sz="1893" spc="-94">
                  <a:solidFill>
                    <a:srgbClr val="F7F7F7"/>
                  </a:solidFill>
                  <a:latin typeface="League Spartan"/>
                </a:rPr>
                <a:t>Firms</a:t>
              </a:r>
            </a:p>
          </p:txBody>
        </p:sp>
        <p:pic>
          <p:nvPicPr>
            <p:cNvPr name="Picture 26" id="2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651657">
              <a:off x="9996274" y="4805897"/>
              <a:ext cx="2301324" cy="822723"/>
            </a:xfrm>
            <a:prstGeom prst="rect">
              <a:avLst/>
            </a:prstGeom>
          </p:spPr>
        </p:pic>
        <p:pic>
          <p:nvPicPr>
            <p:cNvPr name="Picture 27" id="2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910663">
              <a:off x="4090800" y="4701539"/>
              <a:ext cx="2301324" cy="822723"/>
            </a:xfrm>
            <a:prstGeom prst="rect">
              <a:avLst/>
            </a:prstGeom>
          </p:spPr>
        </p:pic>
        <p:pic>
          <p:nvPicPr>
            <p:cNvPr name="Picture 28" id="2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127221">
              <a:off x="3745239" y="949436"/>
              <a:ext cx="2301324" cy="822723"/>
            </a:xfrm>
            <a:prstGeom prst="rect">
              <a:avLst/>
            </a:prstGeom>
          </p:spPr>
        </p:pic>
        <p:sp>
          <p:nvSpPr>
            <p:cNvPr name="TextBox 29" id="29"/>
            <p:cNvSpPr txBox="true"/>
            <p:nvPr/>
          </p:nvSpPr>
          <p:spPr>
            <a:xfrm rot="0">
              <a:off x="9195274" y="1021984"/>
              <a:ext cx="6251035" cy="243385"/>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Factors of Production</a:t>
              </a:r>
            </a:p>
          </p:txBody>
        </p:sp>
        <p:sp>
          <p:nvSpPr>
            <p:cNvPr name="TextBox 30" id="30"/>
            <p:cNvSpPr txBox="true"/>
            <p:nvPr/>
          </p:nvSpPr>
          <p:spPr>
            <a:xfrm rot="0">
              <a:off x="9195274" y="1392231"/>
              <a:ext cx="6251035" cy="335955"/>
            </a:xfrm>
            <a:prstGeom prst="rect">
              <a:avLst/>
            </a:prstGeom>
          </p:spPr>
          <p:txBody>
            <a:bodyPr anchor="t" rtlCol="false" tIns="0" lIns="0" bIns="0" rIns="0">
              <a:spAutoFit/>
            </a:bodyPr>
            <a:lstStyle/>
            <a:p>
              <a:pPr algn="ctr">
                <a:lnSpc>
                  <a:spcPts val="2043"/>
                </a:lnSpc>
              </a:pPr>
            </a:p>
          </p:txBody>
        </p:sp>
        <p:sp>
          <p:nvSpPr>
            <p:cNvPr name="TextBox 31" id="31"/>
            <p:cNvSpPr txBox="true"/>
            <p:nvPr/>
          </p:nvSpPr>
          <p:spPr>
            <a:xfrm rot="0">
              <a:off x="186511" y="5245834"/>
              <a:ext cx="6251035" cy="243385"/>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Goods and Services</a:t>
              </a:r>
            </a:p>
          </p:txBody>
        </p:sp>
        <p:sp>
          <p:nvSpPr>
            <p:cNvPr name="TextBox 32" id="32"/>
            <p:cNvSpPr txBox="true"/>
            <p:nvPr/>
          </p:nvSpPr>
          <p:spPr>
            <a:xfrm rot="0">
              <a:off x="186511" y="5616080"/>
              <a:ext cx="6251035" cy="335955"/>
            </a:xfrm>
            <a:prstGeom prst="rect">
              <a:avLst/>
            </a:prstGeom>
          </p:spPr>
          <p:txBody>
            <a:bodyPr anchor="t" rtlCol="false" tIns="0" lIns="0" bIns="0" rIns="0">
              <a:spAutoFit/>
            </a:bodyPr>
            <a:lstStyle/>
            <a:p>
              <a:pPr algn="ctr">
                <a:lnSpc>
                  <a:spcPts val="2043"/>
                </a:lnSpc>
              </a:pPr>
            </a:p>
          </p:txBody>
        </p:sp>
        <p:sp>
          <p:nvSpPr>
            <p:cNvPr name="TextBox 33" id="33"/>
            <p:cNvSpPr txBox="true"/>
            <p:nvPr/>
          </p:nvSpPr>
          <p:spPr>
            <a:xfrm rot="0">
              <a:off x="0" y="1021984"/>
              <a:ext cx="6251035" cy="243385"/>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Goods and Services</a:t>
              </a:r>
            </a:p>
          </p:txBody>
        </p:sp>
        <p:sp>
          <p:nvSpPr>
            <p:cNvPr name="TextBox 34" id="34"/>
            <p:cNvSpPr txBox="true"/>
            <p:nvPr/>
          </p:nvSpPr>
          <p:spPr>
            <a:xfrm rot="0">
              <a:off x="0" y="1392231"/>
              <a:ext cx="6251035" cy="335955"/>
            </a:xfrm>
            <a:prstGeom prst="rect">
              <a:avLst/>
            </a:prstGeom>
          </p:spPr>
          <p:txBody>
            <a:bodyPr anchor="t" rtlCol="false" tIns="0" lIns="0" bIns="0" rIns="0">
              <a:spAutoFit/>
            </a:bodyPr>
            <a:lstStyle/>
            <a:p>
              <a:pPr algn="ctr">
                <a:lnSpc>
                  <a:spcPts val="2043"/>
                </a:lnSpc>
              </a:pPr>
            </a:p>
          </p:txBody>
        </p:sp>
        <p:pic>
          <p:nvPicPr>
            <p:cNvPr name="Picture 35" id="3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8161449">
              <a:off x="9293839" y="1853025"/>
              <a:ext cx="1656987" cy="592373"/>
            </a:xfrm>
            <a:prstGeom prst="rect">
              <a:avLst/>
            </a:prstGeom>
          </p:spPr>
        </p:pic>
        <p:pic>
          <p:nvPicPr>
            <p:cNvPr name="Picture 36" id="3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1824067">
              <a:off x="9582075" y="4347606"/>
              <a:ext cx="1656987" cy="592373"/>
            </a:xfrm>
            <a:prstGeom prst="rect">
              <a:avLst/>
            </a:prstGeom>
          </p:spPr>
        </p:pic>
        <p:pic>
          <p:nvPicPr>
            <p:cNvPr name="Picture 37" id="3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8629451">
              <a:off x="4765456" y="1792726"/>
              <a:ext cx="1656987" cy="592373"/>
            </a:xfrm>
            <a:prstGeom prst="rect">
              <a:avLst/>
            </a:prstGeom>
          </p:spPr>
        </p:pic>
        <p:pic>
          <p:nvPicPr>
            <p:cNvPr name="Picture 38" id="3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2411032">
              <a:off x="4884620" y="4438366"/>
              <a:ext cx="1656987" cy="592373"/>
            </a:xfrm>
            <a:prstGeom prst="rect">
              <a:avLst/>
            </a:prstGeom>
          </p:spPr>
        </p:pic>
        <p:sp>
          <p:nvSpPr>
            <p:cNvPr name="TextBox 39" id="39"/>
            <p:cNvSpPr txBox="true"/>
            <p:nvPr/>
          </p:nvSpPr>
          <p:spPr>
            <a:xfrm rot="0">
              <a:off x="9785025" y="5517856"/>
              <a:ext cx="6251035" cy="243385"/>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Factors of Production</a:t>
              </a:r>
            </a:p>
          </p:txBody>
        </p:sp>
        <p:sp>
          <p:nvSpPr>
            <p:cNvPr name="TextBox 40" id="40"/>
            <p:cNvSpPr txBox="true"/>
            <p:nvPr/>
          </p:nvSpPr>
          <p:spPr>
            <a:xfrm rot="0">
              <a:off x="9785025" y="5888102"/>
              <a:ext cx="6251035" cy="335955"/>
            </a:xfrm>
            <a:prstGeom prst="rect">
              <a:avLst/>
            </a:prstGeom>
          </p:spPr>
          <p:txBody>
            <a:bodyPr anchor="t" rtlCol="false" tIns="0" lIns="0" bIns="0" rIns="0">
              <a:spAutoFit/>
            </a:bodyPr>
            <a:lstStyle/>
            <a:p>
              <a:pPr algn="ctr">
                <a:lnSpc>
                  <a:spcPts val="2043"/>
                </a:lnSpc>
              </a:pPr>
            </a:p>
          </p:txBody>
        </p:sp>
        <p:sp>
          <p:nvSpPr>
            <p:cNvPr name="TextBox 41" id="41"/>
            <p:cNvSpPr txBox="true"/>
            <p:nvPr/>
          </p:nvSpPr>
          <p:spPr>
            <a:xfrm rot="0">
              <a:off x="8732374" y="4189661"/>
              <a:ext cx="1627460" cy="458091"/>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Payment for FOP</a:t>
              </a:r>
            </a:p>
          </p:txBody>
        </p:sp>
        <p:sp>
          <p:nvSpPr>
            <p:cNvPr name="TextBox 42" id="42"/>
            <p:cNvSpPr txBox="true"/>
            <p:nvPr/>
          </p:nvSpPr>
          <p:spPr>
            <a:xfrm rot="0">
              <a:off x="5408905" y="4002268"/>
              <a:ext cx="2256544" cy="458091"/>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Payment for Goods and Services</a:t>
              </a:r>
            </a:p>
          </p:txBody>
        </p:sp>
        <p:sp>
          <p:nvSpPr>
            <p:cNvPr name="TextBox 43" id="43"/>
            <p:cNvSpPr txBox="true"/>
            <p:nvPr/>
          </p:nvSpPr>
          <p:spPr>
            <a:xfrm rot="0">
              <a:off x="8783109" y="2479535"/>
              <a:ext cx="1627460" cy="458091"/>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Payment for FOP</a:t>
              </a:r>
            </a:p>
          </p:txBody>
        </p:sp>
        <p:sp>
          <p:nvSpPr>
            <p:cNvPr name="TextBox 44" id="44"/>
            <p:cNvSpPr txBox="true"/>
            <p:nvPr/>
          </p:nvSpPr>
          <p:spPr>
            <a:xfrm rot="0">
              <a:off x="5593950" y="2479535"/>
              <a:ext cx="2256544" cy="458091"/>
            </a:xfrm>
            <a:prstGeom prst="rect">
              <a:avLst/>
            </a:prstGeom>
          </p:spPr>
          <p:txBody>
            <a:bodyPr anchor="t" rtlCol="false" tIns="0" lIns="0" bIns="0" rIns="0">
              <a:spAutoFit/>
            </a:bodyPr>
            <a:lstStyle/>
            <a:p>
              <a:pPr algn="ctr">
                <a:lnSpc>
                  <a:spcPts val="1284"/>
                </a:lnSpc>
              </a:pPr>
              <a:r>
                <a:rPr lang="en-US" sz="1352" spc="-67">
                  <a:solidFill>
                    <a:srgbClr val="000000"/>
                  </a:solidFill>
                  <a:latin typeface="Sanchez"/>
                </a:rPr>
                <a:t>Payment for Goods and Services</a:t>
              </a:r>
            </a:p>
          </p:txBody>
        </p:sp>
      </p:grpSp>
      <p:sp>
        <p:nvSpPr>
          <p:cNvPr name="AutoShape 45" id="45"/>
          <p:cNvSpPr/>
          <p:nvPr/>
        </p:nvSpPr>
        <p:spPr>
          <a:xfrm rot="10272106">
            <a:off x="6454740" y="3889138"/>
            <a:ext cx="4230450" cy="0"/>
          </a:xfrm>
          <a:prstGeom prst="line">
            <a:avLst/>
          </a:prstGeom>
          <a:ln cap="rnd" w="95250">
            <a:solidFill>
              <a:srgbClr val="3359B5"/>
            </a:solidFill>
            <a:prstDash val="solid"/>
            <a:headEnd type="none" len="sm" w="sm"/>
            <a:tailEnd type="arrow" len="sm" w="med"/>
          </a:ln>
        </p:spPr>
      </p:sp>
      <p:grpSp>
        <p:nvGrpSpPr>
          <p:cNvPr name="Group 46" id="46"/>
          <p:cNvGrpSpPr/>
          <p:nvPr/>
        </p:nvGrpSpPr>
        <p:grpSpPr>
          <a:xfrm rot="0">
            <a:off x="-675255" y="4600057"/>
            <a:ext cx="8426900" cy="1995045"/>
            <a:chOff x="0" y="0"/>
            <a:chExt cx="11235866" cy="2660060"/>
          </a:xfrm>
        </p:grpSpPr>
        <p:grpSp>
          <p:nvGrpSpPr>
            <p:cNvPr name="Group 47" id="47"/>
            <p:cNvGrpSpPr/>
            <p:nvPr/>
          </p:nvGrpSpPr>
          <p:grpSpPr>
            <a:xfrm rot="0">
              <a:off x="7275407" y="758284"/>
              <a:ext cx="2873569" cy="991543"/>
              <a:chOff x="0" y="0"/>
              <a:chExt cx="1913890" cy="660400"/>
            </a:xfrm>
          </p:grpSpPr>
          <p:sp>
            <p:nvSpPr>
              <p:cNvPr name="Freeform 48" id="48"/>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C75F7D"/>
              </a:solidFill>
            </p:spPr>
          </p:sp>
          <p:sp>
            <p:nvSpPr>
              <p:cNvPr name="Freeform 49" id="49"/>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C75F7D"/>
              </a:solidFill>
            </p:spPr>
          </p:sp>
        </p:grpSp>
        <p:sp>
          <p:nvSpPr>
            <p:cNvPr name="TextBox 50" id="50"/>
            <p:cNvSpPr txBox="true"/>
            <p:nvPr/>
          </p:nvSpPr>
          <p:spPr>
            <a:xfrm rot="0">
              <a:off x="6195639" y="1139034"/>
              <a:ext cx="5033106" cy="268144"/>
            </a:xfrm>
            <a:prstGeom prst="rect">
              <a:avLst/>
            </a:prstGeom>
          </p:spPr>
          <p:txBody>
            <a:bodyPr anchor="t" rtlCol="false" tIns="0" lIns="0" bIns="0" rIns="0">
              <a:spAutoFit/>
            </a:bodyPr>
            <a:lstStyle/>
            <a:p>
              <a:pPr algn="ctr">
                <a:lnSpc>
                  <a:spcPts val="1448"/>
                </a:lnSpc>
              </a:pPr>
              <a:r>
                <a:rPr lang="en-US" sz="1524" spc="-76">
                  <a:solidFill>
                    <a:srgbClr val="FFFFFF"/>
                  </a:solidFill>
                  <a:latin typeface="League Spartan"/>
                </a:rPr>
                <a:t>Government</a:t>
              </a:r>
            </a:p>
          </p:txBody>
        </p:sp>
        <p:grpSp>
          <p:nvGrpSpPr>
            <p:cNvPr name="Group 51" id="51"/>
            <p:cNvGrpSpPr/>
            <p:nvPr/>
          </p:nvGrpSpPr>
          <p:grpSpPr>
            <a:xfrm rot="0">
              <a:off x="4184709" y="758284"/>
              <a:ext cx="2873569" cy="991543"/>
              <a:chOff x="0" y="0"/>
              <a:chExt cx="1913890" cy="660400"/>
            </a:xfrm>
          </p:grpSpPr>
          <p:sp>
            <p:nvSpPr>
              <p:cNvPr name="Freeform 52" id="52"/>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C75F7D"/>
              </a:solidFill>
            </p:spPr>
          </p:sp>
          <p:sp>
            <p:nvSpPr>
              <p:cNvPr name="Freeform 53" id="53"/>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C75F7D"/>
              </a:solidFill>
            </p:spPr>
          </p:sp>
        </p:grpSp>
        <p:sp>
          <p:nvSpPr>
            <p:cNvPr name="TextBox 54" id="54"/>
            <p:cNvSpPr txBox="true"/>
            <p:nvPr/>
          </p:nvSpPr>
          <p:spPr>
            <a:xfrm rot="0">
              <a:off x="3104941" y="1139034"/>
              <a:ext cx="5033106" cy="268144"/>
            </a:xfrm>
            <a:prstGeom prst="rect">
              <a:avLst/>
            </a:prstGeom>
          </p:spPr>
          <p:txBody>
            <a:bodyPr anchor="t" rtlCol="false" tIns="0" lIns="0" bIns="0" rIns="0">
              <a:spAutoFit/>
            </a:bodyPr>
            <a:lstStyle/>
            <a:p>
              <a:pPr algn="ctr">
                <a:lnSpc>
                  <a:spcPts val="1448"/>
                </a:lnSpc>
              </a:pPr>
              <a:r>
                <a:rPr lang="en-US" sz="1524" spc="-76">
                  <a:solidFill>
                    <a:srgbClr val="FFFFFF"/>
                  </a:solidFill>
                  <a:latin typeface="League Spartan"/>
                </a:rPr>
                <a:t>Financial Institutions</a:t>
              </a:r>
            </a:p>
          </p:txBody>
        </p:sp>
        <p:grpSp>
          <p:nvGrpSpPr>
            <p:cNvPr name="Group 55" id="55"/>
            <p:cNvGrpSpPr/>
            <p:nvPr/>
          </p:nvGrpSpPr>
          <p:grpSpPr>
            <a:xfrm rot="0">
              <a:off x="1079768" y="749891"/>
              <a:ext cx="2873569" cy="991543"/>
              <a:chOff x="0" y="0"/>
              <a:chExt cx="1913890" cy="660400"/>
            </a:xfrm>
          </p:grpSpPr>
          <p:sp>
            <p:nvSpPr>
              <p:cNvPr name="Freeform 56" id="56"/>
              <p:cNvSpPr/>
              <p:nvPr/>
            </p:nvSpPr>
            <p:spPr>
              <a:xfrm>
                <a:off x="31750" y="31750"/>
                <a:ext cx="1850390" cy="596900"/>
              </a:xfrm>
              <a:custGeom>
                <a:avLst/>
                <a:gdLst/>
                <a:ahLst/>
                <a:cxnLst/>
                <a:rect r="r" b="b" t="t" l="l"/>
                <a:pathLst>
                  <a:path h="596900" w="1850390">
                    <a:moveTo>
                      <a:pt x="1757680" y="596900"/>
                    </a:moveTo>
                    <a:lnTo>
                      <a:pt x="92710" y="596900"/>
                    </a:lnTo>
                    <a:cubicBezTo>
                      <a:pt x="41910" y="596900"/>
                      <a:pt x="0" y="554990"/>
                      <a:pt x="0" y="504190"/>
                    </a:cubicBezTo>
                    <a:lnTo>
                      <a:pt x="0" y="92710"/>
                    </a:lnTo>
                    <a:cubicBezTo>
                      <a:pt x="0" y="41910"/>
                      <a:pt x="41910" y="0"/>
                      <a:pt x="92710" y="0"/>
                    </a:cubicBezTo>
                    <a:lnTo>
                      <a:pt x="1756410" y="0"/>
                    </a:lnTo>
                    <a:cubicBezTo>
                      <a:pt x="1807210" y="0"/>
                      <a:pt x="1849120" y="41910"/>
                      <a:pt x="1849120" y="92710"/>
                    </a:cubicBezTo>
                    <a:lnTo>
                      <a:pt x="1849120" y="502920"/>
                    </a:lnTo>
                    <a:cubicBezTo>
                      <a:pt x="1850390" y="554990"/>
                      <a:pt x="1808480" y="596900"/>
                      <a:pt x="1757680" y="596900"/>
                    </a:cubicBezTo>
                    <a:close/>
                  </a:path>
                </a:pathLst>
              </a:custGeom>
              <a:solidFill>
                <a:srgbClr val="C75F7D"/>
              </a:solidFill>
            </p:spPr>
          </p:sp>
          <p:sp>
            <p:nvSpPr>
              <p:cNvPr name="Freeform 57" id="57"/>
              <p:cNvSpPr/>
              <p:nvPr/>
            </p:nvSpPr>
            <p:spPr>
              <a:xfrm>
                <a:off x="0" y="0"/>
                <a:ext cx="1913890" cy="660400"/>
              </a:xfrm>
              <a:custGeom>
                <a:avLst/>
                <a:gdLst/>
                <a:ahLst/>
                <a:cxnLst/>
                <a:rect r="r" b="b" t="t" l="l"/>
                <a:pathLst>
                  <a:path h="660400" w="1913890">
                    <a:moveTo>
                      <a:pt x="1789430" y="59690"/>
                    </a:moveTo>
                    <a:cubicBezTo>
                      <a:pt x="1824990" y="59690"/>
                      <a:pt x="1854200" y="88900"/>
                      <a:pt x="1854200" y="124460"/>
                    </a:cubicBezTo>
                    <a:lnTo>
                      <a:pt x="1854200" y="535940"/>
                    </a:lnTo>
                    <a:cubicBezTo>
                      <a:pt x="1854200" y="571500"/>
                      <a:pt x="1824990" y="600710"/>
                      <a:pt x="1789430" y="600710"/>
                    </a:cubicBezTo>
                    <a:lnTo>
                      <a:pt x="124460" y="600710"/>
                    </a:lnTo>
                    <a:cubicBezTo>
                      <a:pt x="88900" y="600710"/>
                      <a:pt x="59690" y="571500"/>
                      <a:pt x="59690" y="53594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535940"/>
                    </a:lnTo>
                    <a:cubicBezTo>
                      <a:pt x="0" y="604520"/>
                      <a:pt x="55880" y="660400"/>
                      <a:pt x="124460" y="660400"/>
                    </a:cubicBezTo>
                    <a:lnTo>
                      <a:pt x="1789430" y="660400"/>
                    </a:lnTo>
                    <a:cubicBezTo>
                      <a:pt x="1858010" y="660400"/>
                      <a:pt x="1913890" y="604520"/>
                      <a:pt x="1913890" y="535940"/>
                    </a:cubicBezTo>
                    <a:lnTo>
                      <a:pt x="1913890" y="124460"/>
                    </a:lnTo>
                    <a:cubicBezTo>
                      <a:pt x="1913890" y="55880"/>
                      <a:pt x="1858010" y="0"/>
                      <a:pt x="1789430" y="0"/>
                    </a:cubicBezTo>
                    <a:close/>
                  </a:path>
                </a:pathLst>
              </a:custGeom>
              <a:solidFill>
                <a:srgbClr val="C75F7D"/>
              </a:solidFill>
            </p:spPr>
          </p:sp>
        </p:grpSp>
        <p:sp>
          <p:nvSpPr>
            <p:cNvPr name="TextBox 58" id="58"/>
            <p:cNvSpPr txBox="true"/>
            <p:nvPr/>
          </p:nvSpPr>
          <p:spPr>
            <a:xfrm rot="0">
              <a:off x="0" y="1130641"/>
              <a:ext cx="5033106" cy="268144"/>
            </a:xfrm>
            <a:prstGeom prst="rect">
              <a:avLst/>
            </a:prstGeom>
          </p:spPr>
          <p:txBody>
            <a:bodyPr anchor="t" rtlCol="false" tIns="0" lIns="0" bIns="0" rIns="0">
              <a:spAutoFit/>
            </a:bodyPr>
            <a:lstStyle/>
            <a:p>
              <a:pPr algn="ctr">
                <a:lnSpc>
                  <a:spcPts val="1448"/>
                </a:lnSpc>
              </a:pPr>
              <a:r>
                <a:rPr lang="en-US" sz="1524" spc="-76">
                  <a:solidFill>
                    <a:srgbClr val="FFFFFF"/>
                  </a:solidFill>
                  <a:latin typeface="League Spartan"/>
                </a:rPr>
                <a:t>Foreign Countries</a:t>
              </a:r>
            </a:p>
          </p:txBody>
        </p:sp>
        <p:sp>
          <p:nvSpPr>
            <p:cNvPr name="TextBox 59" id="59"/>
            <p:cNvSpPr txBox="true"/>
            <p:nvPr/>
          </p:nvSpPr>
          <p:spPr>
            <a:xfrm rot="0">
              <a:off x="6195639" y="38100"/>
              <a:ext cx="5033106" cy="234359"/>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Taxes</a:t>
              </a:r>
            </a:p>
          </p:txBody>
        </p:sp>
        <p:sp>
          <p:nvSpPr>
            <p:cNvPr name="TextBox 60" id="60"/>
            <p:cNvSpPr txBox="true"/>
            <p:nvPr/>
          </p:nvSpPr>
          <p:spPr>
            <a:xfrm rot="0">
              <a:off x="3104941" y="51865"/>
              <a:ext cx="5033106" cy="234359"/>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Savings</a:t>
              </a:r>
            </a:p>
          </p:txBody>
        </p:sp>
        <p:sp>
          <p:nvSpPr>
            <p:cNvPr name="TextBox 61" id="61"/>
            <p:cNvSpPr txBox="true"/>
            <p:nvPr/>
          </p:nvSpPr>
          <p:spPr>
            <a:xfrm rot="0">
              <a:off x="0" y="51865"/>
              <a:ext cx="5033106" cy="234359"/>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Imports</a:t>
              </a:r>
            </a:p>
          </p:txBody>
        </p:sp>
        <p:sp>
          <p:nvSpPr>
            <p:cNvPr name="TextBox 62" id="62"/>
            <p:cNvSpPr txBox="true"/>
            <p:nvPr/>
          </p:nvSpPr>
          <p:spPr>
            <a:xfrm rot="0">
              <a:off x="6202760" y="2411936"/>
              <a:ext cx="5033106" cy="234359"/>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Government Spending</a:t>
              </a:r>
            </a:p>
          </p:txBody>
        </p:sp>
        <p:sp>
          <p:nvSpPr>
            <p:cNvPr name="TextBox 63" id="63"/>
            <p:cNvSpPr txBox="true"/>
            <p:nvPr/>
          </p:nvSpPr>
          <p:spPr>
            <a:xfrm rot="0">
              <a:off x="3112062" y="2425701"/>
              <a:ext cx="5033106" cy="234359"/>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Investment</a:t>
              </a:r>
            </a:p>
          </p:txBody>
        </p:sp>
        <p:sp>
          <p:nvSpPr>
            <p:cNvPr name="TextBox 64" id="64"/>
            <p:cNvSpPr txBox="true"/>
            <p:nvPr/>
          </p:nvSpPr>
          <p:spPr>
            <a:xfrm rot="0">
              <a:off x="7121" y="2425701"/>
              <a:ext cx="5033106" cy="234359"/>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Exports</a:t>
              </a:r>
            </a:p>
          </p:txBody>
        </p:sp>
      </p:grpSp>
      <p:sp>
        <p:nvSpPr>
          <p:cNvPr name="AutoShape 65" id="65"/>
          <p:cNvSpPr/>
          <p:nvPr/>
        </p:nvSpPr>
        <p:spPr>
          <a:xfrm rot="776252">
            <a:off x="6432469" y="7717210"/>
            <a:ext cx="4289562" cy="0"/>
          </a:xfrm>
          <a:prstGeom prst="line">
            <a:avLst/>
          </a:prstGeom>
          <a:ln cap="rnd" w="95250">
            <a:solidFill>
              <a:srgbClr val="0961A0"/>
            </a:solidFill>
            <a:prstDash val="solid"/>
            <a:headEnd type="none" len="sm" w="sm"/>
            <a:tailEnd type="arrow" len="sm" w="med"/>
          </a:ln>
        </p:spPr>
      </p:sp>
      <p:sp>
        <p:nvSpPr>
          <p:cNvPr name="TextBox 66" id="66"/>
          <p:cNvSpPr txBox="true"/>
          <p:nvPr/>
        </p:nvSpPr>
        <p:spPr>
          <a:xfrm rot="-568130">
            <a:off x="6685530" y="3501856"/>
            <a:ext cx="3774829" cy="166245"/>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OUTFLOW</a:t>
            </a:r>
          </a:p>
        </p:txBody>
      </p:sp>
      <p:sp>
        <p:nvSpPr>
          <p:cNvPr name="TextBox 67" id="67"/>
          <p:cNvSpPr txBox="true"/>
          <p:nvPr/>
        </p:nvSpPr>
        <p:spPr>
          <a:xfrm rot="709776">
            <a:off x="6449570" y="7948705"/>
            <a:ext cx="3774829" cy="166245"/>
          </a:xfrm>
          <a:prstGeom prst="rect">
            <a:avLst/>
          </a:prstGeom>
        </p:spPr>
        <p:txBody>
          <a:bodyPr anchor="t" rtlCol="false" tIns="0" lIns="0" bIns="0" rIns="0">
            <a:spAutoFit/>
          </a:bodyPr>
          <a:lstStyle/>
          <a:p>
            <a:pPr algn="ctr">
              <a:lnSpc>
                <a:spcPts val="1295"/>
              </a:lnSpc>
            </a:pPr>
            <a:r>
              <a:rPr lang="en-US" sz="1363" spc="-68">
                <a:solidFill>
                  <a:srgbClr val="000000"/>
                </a:solidFill>
                <a:latin typeface="League Spartan"/>
              </a:rPr>
              <a:t>INFLOW</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42993" y="6072967"/>
            <a:ext cx="2402014" cy="4114800"/>
          </a:xfrm>
          <a:prstGeom prst="rect">
            <a:avLst/>
          </a:prstGeom>
        </p:spPr>
      </p:pic>
      <p:grpSp>
        <p:nvGrpSpPr>
          <p:cNvPr name="Group 3" id="3"/>
          <p:cNvGrpSpPr/>
          <p:nvPr/>
        </p:nvGrpSpPr>
        <p:grpSpPr>
          <a:xfrm rot="0">
            <a:off x="909878" y="609970"/>
            <a:ext cx="16349422" cy="1488024"/>
            <a:chOff x="0" y="0"/>
            <a:chExt cx="21799229" cy="1984032"/>
          </a:xfrm>
        </p:grpSpPr>
        <p:sp>
          <p:nvSpPr>
            <p:cNvPr name="TextBox 4" id="4"/>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5" id="5"/>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7" id="7"/>
          <p:cNvSpPr txBox="true"/>
          <p:nvPr/>
        </p:nvSpPr>
        <p:spPr>
          <a:xfrm rot="0">
            <a:off x="669284" y="2680970"/>
            <a:ext cx="13330492" cy="24625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N09/3/ECONO/SP1/ENG/TZ0/XX</a:t>
            </a:r>
          </a:p>
          <a:p>
            <a:pPr>
              <a:lnSpc>
                <a:spcPts val="3919"/>
              </a:lnSpc>
            </a:pPr>
            <a:r>
              <a:rPr lang="en-US" sz="2799">
                <a:solidFill>
                  <a:srgbClr val="FFFFFF"/>
                </a:solidFill>
                <a:latin typeface="League Spartan Bold"/>
              </a:rPr>
              <a:t>Using at least one production possibility curve diagram, explain the concepts of scarcity, choice, opportunity cost and resource allocation.</a:t>
            </a:r>
          </a:p>
          <a:p>
            <a:pPr>
              <a:lnSpc>
                <a:spcPts val="3919"/>
              </a:lnSpc>
            </a:pPr>
          </a:p>
          <a:p>
            <a:pPr>
              <a:lnSpc>
                <a:spcPts val="3919"/>
              </a:lnSpc>
            </a:pP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45477" y="1762663"/>
            <a:ext cx="9920708" cy="4374708"/>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0482309" y="1762663"/>
            <a:ext cx="7620352" cy="7686616"/>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435901"/>
            <a:ext cx="16349422" cy="2186524"/>
            <a:chOff x="0" y="0"/>
            <a:chExt cx="21799229" cy="2915365"/>
          </a:xfrm>
        </p:grpSpPr>
        <p:sp>
          <p:nvSpPr>
            <p:cNvPr name="TextBox 3" id="3"/>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Discussion</a:t>
              </a:r>
            </a:p>
          </p:txBody>
        </p:sp>
        <p:sp>
          <p:nvSpPr>
            <p:cNvPr name="TextBox 4" id="4"/>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3740944" y="3395758"/>
            <a:ext cx="10806112" cy="652780"/>
          </a:xfrm>
          <a:prstGeom prst="rect">
            <a:avLst/>
          </a:prstGeom>
        </p:spPr>
        <p:txBody>
          <a:bodyPr anchor="t" rtlCol="false" tIns="0" lIns="0" bIns="0" rIns="0">
            <a:spAutoFit/>
          </a:bodyPr>
          <a:lstStyle/>
          <a:p>
            <a:pPr algn="ctr">
              <a:lnSpc>
                <a:spcPts val="4969"/>
              </a:lnSpc>
            </a:pPr>
            <a:r>
              <a:rPr lang="en-US" sz="3549">
                <a:solidFill>
                  <a:srgbClr val="000000"/>
                </a:solidFill>
                <a:latin typeface="Telegraf Bold"/>
              </a:rPr>
              <a:t>Without any prior knowledge, define economics.</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64687" y="5500760"/>
            <a:ext cx="5758626" cy="4114800"/>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311487" y="6936509"/>
            <a:ext cx="2220171" cy="2497125"/>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81378" y="6481777"/>
            <a:ext cx="2624468" cy="2951856"/>
          </a:xfrm>
          <a:prstGeom prst="rect">
            <a:avLst/>
          </a:prstGeom>
        </p:spPr>
      </p:pic>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435901"/>
            <a:ext cx="16349422" cy="2186524"/>
            <a:chOff x="0" y="0"/>
            <a:chExt cx="21799229" cy="2915365"/>
          </a:xfrm>
        </p:grpSpPr>
        <p:sp>
          <p:nvSpPr>
            <p:cNvPr name="TextBox 3" id="3"/>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Definition</a:t>
              </a:r>
            </a:p>
          </p:txBody>
        </p:sp>
        <p:sp>
          <p:nvSpPr>
            <p:cNvPr name="TextBox 4" id="4"/>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58169" y="1783479"/>
            <a:ext cx="17629831" cy="7759065"/>
          </a:xfrm>
          <a:prstGeom prst="rect">
            <a:avLst/>
          </a:prstGeom>
        </p:spPr>
        <p:txBody>
          <a:bodyPr anchor="t" rtlCol="false" tIns="0" lIns="0" bIns="0" rIns="0">
            <a:spAutoFit/>
          </a:bodyPr>
          <a:lstStyle/>
          <a:p>
            <a:pPr>
              <a:lnSpc>
                <a:spcPts val="4409"/>
              </a:lnSpc>
            </a:pPr>
            <a:r>
              <a:rPr lang="en-US" sz="3150">
                <a:solidFill>
                  <a:srgbClr val="32A566"/>
                </a:solidFill>
                <a:latin typeface="Telegraf Bold"/>
              </a:rPr>
              <a:t>Economics</a:t>
            </a:r>
            <a:r>
              <a:rPr lang="en-US" sz="3150">
                <a:solidFill>
                  <a:srgbClr val="000000"/>
                </a:solidFill>
                <a:latin typeface="Telegraf"/>
              </a:rPr>
              <a:t> is</a:t>
            </a:r>
          </a:p>
          <a:p>
            <a:pPr marL="680085" indent="-340042" lvl="1">
              <a:lnSpc>
                <a:spcPts val="4409"/>
              </a:lnSpc>
              <a:buFont typeface="Arial"/>
              <a:buChar char="•"/>
            </a:pPr>
            <a:r>
              <a:rPr lang="en-US" sz="3150">
                <a:solidFill>
                  <a:srgbClr val="000000"/>
                </a:solidFill>
                <a:latin typeface="Telegraf"/>
              </a:rPr>
              <a:t>a </a:t>
            </a:r>
            <a:r>
              <a:rPr lang="en-US" sz="3150">
                <a:solidFill>
                  <a:srgbClr val="000000"/>
                </a:solidFill>
                <a:latin typeface="Telegraf"/>
              </a:rPr>
              <a:t>social science. </a:t>
            </a:r>
          </a:p>
          <a:p>
            <a:pPr marL="680085" indent="-340042" lvl="1">
              <a:lnSpc>
                <a:spcPts val="4409"/>
              </a:lnSpc>
              <a:buFont typeface="Arial"/>
              <a:buChar char="•"/>
            </a:pPr>
            <a:r>
              <a:rPr lang="en-US" sz="3150">
                <a:solidFill>
                  <a:srgbClr val="000000"/>
                </a:solidFill>
                <a:latin typeface="Telegraf"/>
              </a:rPr>
              <a:t>the study of people in society</a:t>
            </a:r>
          </a:p>
          <a:p>
            <a:pPr marL="680085" indent="-340042" lvl="1">
              <a:lnSpc>
                <a:spcPts val="4409"/>
              </a:lnSpc>
              <a:buFont typeface="Arial"/>
              <a:buChar char="•"/>
            </a:pPr>
            <a:r>
              <a:rPr lang="en-US" sz="3150">
                <a:solidFill>
                  <a:srgbClr val="000000"/>
                </a:solidFill>
                <a:latin typeface="Telegraf"/>
              </a:rPr>
              <a:t>the study of rationing systems: how scarce resources meet the infinite wants of individuals.</a:t>
            </a:r>
          </a:p>
          <a:p>
            <a:pPr>
              <a:lnSpc>
                <a:spcPts val="4409"/>
              </a:lnSpc>
            </a:pPr>
          </a:p>
          <a:p>
            <a:pPr>
              <a:lnSpc>
                <a:spcPts val="4409"/>
              </a:lnSpc>
            </a:pPr>
          </a:p>
          <a:p>
            <a:pPr>
              <a:lnSpc>
                <a:spcPts val="4409"/>
              </a:lnSpc>
            </a:pPr>
            <a:r>
              <a:rPr lang="en-US" sz="3150" u="sng">
                <a:solidFill>
                  <a:srgbClr val="32A566"/>
                </a:solidFill>
                <a:latin typeface="Telegraf Bold"/>
              </a:rPr>
              <a:t>Textbook Definition</a:t>
            </a:r>
          </a:p>
          <a:p>
            <a:pPr>
              <a:lnSpc>
                <a:spcPts val="4409"/>
              </a:lnSpc>
            </a:pPr>
            <a:r>
              <a:rPr lang="en-US" sz="3150">
                <a:solidFill>
                  <a:srgbClr val="000000"/>
                </a:solidFill>
                <a:latin typeface="Telegraf"/>
              </a:rPr>
              <a:t>Economics is the study of how societies use their scarce resources, which are needed to produce goods and services, to fulfill the unlimited needs and wants of the population, and distribute these goods and services among different groups.</a:t>
            </a:r>
          </a:p>
          <a:p>
            <a:pPr>
              <a:lnSpc>
                <a:spcPts val="4409"/>
              </a:lnSpc>
            </a:pPr>
          </a:p>
          <a:p>
            <a:pPr algn="ctr">
              <a:lnSpc>
                <a:spcPts val="4409"/>
              </a:lnSpc>
            </a:pPr>
            <a:r>
              <a:rPr lang="en-US" sz="3150">
                <a:solidFill>
                  <a:srgbClr val="FF5757"/>
                </a:solidFill>
                <a:latin typeface="Telegraf Bold"/>
              </a:rPr>
              <a:t>  </a:t>
            </a:r>
          </a:p>
          <a:p>
            <a:pPr algn="ctr">
              <a:lnSpc>
                <a:spcPts val="4409"/>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600163" y="7780974"/>
            <a:ext cx="2659137" cy="2416491"/>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915246" y="1390955"/>
            <a:ext cx="4872807" cy="2156217"/>
          </a:xfrm>
          <a:prstGeom prst="rect">
            <a:avLst/>
          </a:prstGeom>
        </p:spPr>
      </p:pic>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69289" y="798856"/>
            <a:ext cx="16349422" cy="8035925"/>
          </a:xfrm>
          <a:prstGeom prst="rect">
            <a:avLst/>
          </a:prstGeom>
        </p:spPr>
        <p:txBody>
          <a:bodyPr anchor="t" rtlCol="false" tIns="0" lIns="0" bIns="0" rIns="0">
            <a:spAutoFit/>
          </a:bodyPr>
          <a:lstStyle/>
          <a:p>
            <a:pPr algn="ctr">
              <a:lnSpc>
                <a:spcPts val="10450"/>
              </a:lnSpc>
            </a:pPr>
            <a:r>
              <a:rPr lang="en-US" sz="11000" spc="-550">
                <a:solidFill>
                  <a:srgbClr val="000000"/>
                </a:solidFill>
                <a:latin typeface="League Spartan"/>
              </a:rPr>
              <a:t>At the heart of economics is ..</a:t>
            </a:r>
          </a:p>
          <a:p>
            <a:pPr algn="ctr">
              <a:lnSpc>
                <a:spcPts val="10450"/>
              </a:lnSpc>
            </a:pPr>
          </a:p>
          <a:p>
            <a:pPr algn="ctr">
              <a:lnSpc>
                <a:spcPts val="10450"/>
              </a:lnSpc>
            </a:pPr>
          </a:p>
          <a:p>
            <a:pPr algn="ctr">
              <a:lnSpc>
                <a:spcPts val="10450"/>
              </a:lnSpc>
            </a:pPr>
          </a:p>
          <a:p>
            <a:pPr algn="ctr">
              <a:lnSpc>
                <a:spcPts val="10449"/>
              </a:lnSpc>
            </a:pPr>
            <a:r>
              <a:rPr lang="en-US" sz="10999" spc="-549">
                <a:solidFill>
                  <a:srgbClr val="3F51B5"/>
                </a:solidFill>
                <a:latin typeface="League Spartan"/>
              </a:rPr>
              <a:t>Scarcity</a:t>
            </a:r>
            <a:r>
              <a:rPr lang="en-US" sz="10999" spc="-549">
                <a:solidFill>
                  <a:srgbClr val="3F51B5"/>
                </a:solidFill>
                <a:latin typeface="League Spartan"/>
              </a:rPr>
              <a:t>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720254" y="0"/>
            <a:ext cx="3567746" cy="30861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0"/>
            <a:ext cx="3520068" cy="3520068"/>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0" y="5564149"/>
            <a:ext cx="3744468" cy="4114800"/>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454609" y="6633912"/>
            <a:ext cx="4833391" cy="3045037"/>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435901"/>
            <a:ext cx="16349422" cy="2186524"/>
            <a:chOff x="0" y="0"/>
            <a:chExt cx="21799229" cy="2915365"/>
          </a:xfrm>
        </p:grpSpPr>
        <p:sp>
          <p:nvSpPr>
            <p:cNvPr name="TextBox 3" id="3"/>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Scarcity</a:t>
              </a:r>
            </a:p>
          </p:txBody>
        </p:sp>
        <p:sp>
          <p:nvSpPr>
            <p:cNvPr name="TextBox 4" id="4"/>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0" y="2517650"/>
            <a:ext cx="18288000" cy="3891915"/>
          </a:xfrm>
          <a:prstGeom prst="rect">
            <a:avLst/>
          </a:prstGeom>
        </p:spPr>
        <p:txBody>
          <a:bodyPr anchor="t" rtlCol="false" tIns="0" lIns="0" bIns="0" rIns="0">
            <a:spAutoFit/>
          </a:bodyPr>
          <a:lstStyle/>
          <a:p>
            <a:pPr algn="ctr">
              <a:lnSpc>
                <a:spcPts val="4409"/>
              </a:lnSpc>
            </a:pPr>
            <a:r>
              <a:rPr lang="en-US" sz="3150">
                <a:solidFill>
                  <a:srgbClr val="000000"/>
                </a:solidFill>
                <a:latin typeface="Telegraf Bold"/>
              </a:rPr>
              <a:t> </a:t>
            </a:r>
            <a:r>
              <a:rPr lang="en-US" sz="3150">
                <a:solidFill>
                  <a:srgbClr val="32A566"/>
                </a:solidFill>
                <a:latin typeface="Telegraf Bold"/>
              </a:rPr>
              <a:t>Scarcity - </a:t>
            </a:r>
            <a:r>
              <a:rPr lang="en-US" sz="3150">
                <a:solidFill>
                  <a:srgbClr val="000000"/>
                </a:solidFill>
                <a:latin typeface="Telegraf"/>
              </a:rPr>
              <a:t> we have unlimited wants but limited resources</a:t>
            </a:r>
          </a:p>
          <a:p>
            <a:pPr algn="ctr">
              <a:lnSpc>
                <a:spcPts val="4409"/>
              </a:lnSpc>
            </a:pPr>
          </a:p>
          <a:p>
            <a:pPr algn="ctr">
              <a:lnSpc>
                <a:spcPts val="4409"/>
              </a:lnSpc>
            </a:pPr>
            <a:r>
              <a:rPr lang="en-US" sz="3150">
                <a:solidFill>
                  <a:srgbClr val="000000"/>
                </a:solidFill>
                <a:latin typeface="Telegraf"/>
              </a:rPr>
              <a:t>Due to scarcity, we are unable to have everything we desire. Therefore, we must make </a:t>
            </a:r>
            <a:r>
              <a:rPr lang="en-US" sz="3150">
                <a:solidFill>
                  <a:srgbClr val="32A566"/>
                </a:solidFill>
                <a:latin typeface="Telegraf Bold"/>
              </a:rPr>
              <a:t>Choices </a:t>
            </a:r>
            <a:r>
              <a:rPr lang="en-US" sz="3150">
                <a:solidFill>
                  <a:srgbClr val="000000"/>
                </a:solidFill>
                <a:latin typeface="Telegraf"/>
              </a:rPr>
              <a:t>about what resources we consume and which we give up. (</a:t>
            </a:r>
            <a:r>
              <a:rPr lang="en-US" sz="3150">
                <a:solidFill>
                  <a:srgbClr val="32A566"/>
                </a:solidFill>
                <a:latin typeface="Telegraf Bold"/>
              </a:rPr>
              <a:t>Trade-Off)</a:t>
            </a:r>
            <a:r>
              <a:rPr lang="en-US" sz="3150">
                <a:solidFill>
                  <a:srgbClr val="000000"/>
                </a:solidFill>
                <a:latin typeface="Telegraf"/>
              </a:rPr>
              <a:t> </a:t>
            </a:r>
          </a:p>
          <a:p>
            <a:pPr algn="ctr">
              <a:lnSpc>
                <a:spcPts val="4409"/>
              </a:lnSpc>
            </a:pPr>
          </a:p>
          <a:p>
            <a:pPr algn="ctr">
              <a:lnSpc>
                <a:spcPts val="4409"/>
              </a:lnSpc>
            </a:pPr>
            <a:r>
              <a:rPr lang="en-US" sz="3150">
                <a:solidFill>
                  <a:srgbClr val="000000"/>
                </a:solidFill>
                <a:latin typeface="Telegraf"/>
              </a:rPr>
              <a:t> </a:t>
            </a:r>
            <a:r>
              <a:rPr lang="en-US" sz="3150">
                <a:solidFill>
                  <a:srgbClr val="FF5757"/>
                </a:solidFill>
                <a:latin typeface="Telegraf Bold"/>
              </a:rPr>
              <a:t>Economics </a:t>
            </a:r>
            <a:r>
              <a:rPr lang="en-US" sz="3150">
                <a:solidFill>
                  <a:srgbClr val="000000"/>
                </a:solidFill>
                <a:latin typeface="Telegraf"/>
              </a:rPr>
              <a:t>is the study of choices. In this section, we will study the choices of individuals, firms, and governments.</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01710" y="7330785"/>
            <a:ext cx="4084580" cy="2956215"/>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DAEoMDKzwZU</dc:identifier>
  <dcterms:modified xsi:type="dcterms:W3CDTF">2011-08-01T06:04:30Z</dcterms:modified>
  <cp:revision>1</cp:revision>
  <dc:title>1.1 What is Economics?</dc:title>
</cp:coreProperties>
</file>